
<file path=[Content_Types].xml><?xml version="1.0" encoding="utf-8"?>
<Types xmlns="http://schemas.openxmlformats.org/package/2006/content-types">
  <Default Extension="mp4" ContentType="video/unknown"/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docProps/custom.xml" ContentType="application/vnd.openxmlformats-officedocument.custom-properties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12192000" cy="6858000"/>
  <p:defaultTextStyle>
    <a:defPPr>
      <a:defRPr lang="zh-C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BC89EF96-8CEA-46FF-86C4-4CE0E7609802}">
  <a:tblStyle styleId="{BC89EF96-8CEA-46FF-86C4-4CE0E7609802}" styleName="浅色样式 3 - 强调 1">
    <a:wholeTbl>
      <a:tcTxStyle>
        <a:fontRef idx="minor">
          <a:srgbClr val="000000"/>
        </a:fontRef>
        <a:schemeClr val="tx1"/>
      </a:tcTxStyle>
      <a:tcStyle>
        <a:tcBdr>
          <a:left>
            <a:ln w="12700">
              <a:solidFill>
                <a:schemeClr val="accent1"/>
              </a:solidFill>
            </a:ln>
          </a:left>
          <a:right>
            <a:ln w="12700">
              <a:solidFill>
                <a:schemeClr val="accent1"/>
              </a:solidFill>
            </a:ln>
          </a:right>
          <a:top>
            <a:ln w="12700">
              <a:solidFill>
                <a:schemeClr val="accent1"/>
              </a:solidFill>
            </a:ln>
          </a:top>
          <a:bottom>
            <a:ln w="12700">
              <a:solidFill>
                <a:schemeClr val="accent1"/>
              </a:solidFill>
            </a:ln>
          </a:bottom>
          <a:insideH>
            <a:ln w="12700">
              <a:solidFill>
                <a:schemeClr val="accent1"/>
              </a:solidFill>
            </a:ln>
          </a:insideH>
          <a:insideV>
            <a:ln w="12700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band2V>
      <a:tcStyle>
        <a:tcBdr/>
        <a:fill>
          <a:solidFill>
            <a:schemeClr val="accent1">
              <a:alpha val="20000"/>
            </a:schemeClr>
          </a:solidFill>
        </a:fill>
      </a:tcStyle>
    </a:band2V>
    <a:lastCol>
      <a:tcStyle>
        <a:tcBdr/>
      </a:tcStyle>
    </a:lastCol>
    <a:firstCol>
      <a:tcStyle>
        <a:tcBdr/>
      </a:tcStyle>
    </a:firstCol>
    <a:lastRow>
      <a:tcStyle>
        <a:tcBdr>
          <a:top>
            <a:ln w="50800">
              <a:solidFill>
                <a:schemeClr val="accent1"/>
              </a:solidFill>
            </a:ln>
          </a:top>
        </a:tcBdr>
        <a:fill>
          <a:noFill/>
        </a:fill>
      </a:tcStyle>
    </a:lastRow>
    <a:seCell>
      <a:tcStyle>
        <a:tcBdr/>
      </a:tcStyle>
    </a:seCell>
    <a:swCell>
      <a:tcStyle>
        <a:tcBdr/>
      </a:tcStyle>
    </a:swCell>
    <a:firstRow>
      <a:tcStyle>
        <a:tcBdr>
          <a:bottom>
            <a:ln w="25400">
              <a:solidFill>
                <a:schemeClr val="accent1"/>
              </a:solidFill>
            </a:ln>
          </a:bottom>
        </a:tcBdr>
        <a:fill>
          <a:noFill/>
        </a:fill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98" d="100"/>
          <a:sy n="98" d="100"/>
        </p:scale>
        <p:origin x="48" y="392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presProps" Target="presProps.xml" /><Relationship Id="rId22" Type="http://schemas.openxmlformats.org/officeDocument/2006/relationships/tableStyles" Target="tableStyles.xml" /><Relationship Id="rId23" Type="http://schemas.openxmlformats.org/officeDocument/2006/relationships/viewProps" Target="viewProps.xml" 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空白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zh-CN"/>
              <a:t>单击此处编辑母版文本样式</a:t>
            </a:r>
            <a:endParaRPr lang="zh-CN"/>
          </a:p>
          <a:p>
            <a:pPr lvl="1">
              <a:defRPr/>
            </a:pPr>
            <a:r>
              <a:rPr lang="zh-CN"/>
              <a:t>第二级</a:t>
            </a:r>
            <a:endParaRPr lang="zh-CN"/>
          </a:p>
          <a:p>
            <a:pPr lvl="2">
              <a:defRPr/>
            </a:pPr>
            <a:r>
              <a:rPr lang="zh-CN"/>
              <a:t>第三级</a:t>
            </a:r>
            <a:endParaRPr lang="zh-CN"/>
          </a:p>
          <a:p>
            <a:pPr lvl="3">
              <a:defRPr/>
            </a:pPr>
            <a:r>
              <a:rPr lang="zh-CN"/>
              <a:t>第四级</a:t>
            </a:r>
            <a:endParaRPr lang="zh-CN"/>
          </a:p>
          <a:p>
            <a:pPr lvl="4">
              <a:defRPr/>
            </a:pPr>
            <a:r>
              <a:rPr lang="zh-CN"/>
              <a:t>第五级</a:t>
            </a:r>
            <a:endParaRPr lang="zh-CN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FD7FE38-503D-4C4B-8129-C37EA38FA6F0}" type="datetimeFigureOut">
              <a:rPr lang="zh-CN">
                <a:solidFill>
                  <a:srgbClr val="454245">
                    <a:tint val="75000"/>
                  </a:srgbClr>
                </a:solidFill>
              </a:rPr>
              <a:t/>
            </a:fld>
            <a:endParaRPr lang="zh-CN">
              <a:solidFill>
                <a:srgbClr val="454245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>
              <a:solidFill>
                <a:srgbClr val="454245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3EBB00F-8F08-4A10-ADE5-658EB5AB996D}" type="slidenum">
              <a:rPr lang="zh-CN">
                <a:solidFill>
                  <a:srgbClr val="454245">
                    <a:tint val="75000"/>
                  </a:srgbClr>
                </a:solidFill>
              </a:rPr>
              <a:t/>
            </a:fld>
            <a:endParaRPr lang="zh-CN">
              <a:solidFill>
                <a:srgbClr val="454245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microsoft.com/office/2007/relationships/media" Target="../media/media1.mp4"/><Relationship Id="rId4" Type="http://schemas.openxmlformats.org/officeDocument/2006/relationships/video" Target="../media/media1.mp4" 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bytedance-casual/tiktok-server" TargetMode="Externa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主标题"/>
          <p:cNvSpPr txBox="1"/>
          <p:nvPr/>
        </p:nvSpPr>
        <p:spPr bwMode="auto">
          <a:xfrm>
            <a:off x="351153" y="2226986"/>
            <a:ext cx="11536849" cy="1554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sz="4800">
                <a:ln/>
                <a:solidFill>
                  <a:schemeClr val="accent1"/>
                </a:solidFill>
                <a:latin typeface="微软雅黑"/>
                <a:ea typeface="微软雅黑"/>
              </a:rPr>
              <a:t>你说的都队</a:t>
            </a:r>
            <a:endParaRPr sz="4800">
              <a:ln/>
              <a:solidFill>
                <a:schemeClr val="accent1"/>
              </a:solidFill>
              <a:latin typeface="微软雅黑"/>
              <a:ea typeface="微软雅黑"/>
            </a:endParaRPr>
          </a:p>
          <a:p>
            <a:pPr algn="ctr" defTabSz="457200">
              <a:defRPr/>
            </a:pPr>
            <a:r>
              <a:rPr lang="en-US" sz="4800">
                <a:ln/>
                <a:solidFill>
                  <a:schemeClr val="accent1"/>
                </a:solidFill>
                <a:latin typeface="微软雅黑"/>
                <a:ea typeface="微软雅黑"/>
              </a:rPr>
              <a:t>		tiktok-server 项目汇报</a:t>
            </a:r>
            <a:endParaRPr lang="en-US" sz="4800" b="1">
              <a:ln/>
              <a:solidFill>
                <a:schemeClr val="accent1"/>
              </a:solidFill>
              <a:latin typeface="微软雅黑"/>
              <a:ea typeface="微软雅黑"/>
            </a:endParaRPr>
          </a:p>
        </p:txBody>
      </p:sp>
      <p:sp>
        <p:nvSpPr>
          <p:cNvPr id="5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97173695" name="标题"/>
          <p:cNvGrpSpPr/>
          <p:nvPr/>
        </p:nvGrpSpPr>
        <p:grpSpPr bwMode="auto">
          <a:xfrm>
            <a:off x="462714" y="138028"/>
            <a:ext cx="2623383" cy="769150"/>
            <a:chOff x="462714" y="138028"/>
            <a:chExt cx="2623383" cy="769150"/>
          </a:xfrm>
        </p:grpSpPr>
        <p:cxnSp>
          <p:nvCxnSpPr>
            <p:cNvPr id="1502782985" name="点缀线段"/>
            <p:cNvCxnSpPr>
              <a:cxnSpLocks/>
            </p:cNvCxnSpPr>
            <p:nvPr/>
          </p:nvCxnSpPr>
          <p:spPr bwMode="auto">
            <a:xfrm>
              <a:off x="540366" y="907179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3752622" name="Strong Preparation"/>
            <p:cNvSpPr txBox="1"/>
            <p:nvPr/>
          </p:nvSpPr>
          <p:spPr bwMode="auto">
            <a:xfrm>
              <a:off x="462714" y="584278"/>
              <a:ext cx="2623383" cy="2844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implementation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1818487" name="基础扎实"/>
            <p:cNvSpPr txBox="1"/>
            <p:nvPr/>
          </p:nvSpPr>
          <p:spPr bwMode="auto">
            <a:xfrm>
              <a:off x="462714" y="138028"/>
              <a:ext cx="2623383" cy="521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项目实现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84098530" name="组合 19"/>
          <p:cNvGrpSpPr/>
          <p:nvPr/>
        </p:nvGrpSpPr>
        <p:grpSpPr bwMode="auto">
          <a:xfrm>
            <a:off x="4761822" y="2202015"/>
            <a:ext cx="2700000" cy="540000"/>
            <a:chOff x="0" y="0"/>
            <a:chExt cx="2700000" cy="540000"/>
          </a:xfrm>
        </p:grpSpPr>
        <p:sp>
          <p:nvSpPr>
            <p:cNvPr id="2034139609" name="色块"/>
            <p:cNvSpPr>
              <a:spLocks noChangeAspect="1"/>
            </p:cNvSpPr>
            <p:nvPr/>
          </p:nvSpPr>
          <p:spPr bwMode="auto">
            <a:xfrm>
              <a:off x="0" y="0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68185602" name="坚持引培并重"/>
            <p:cNvSpPr txBox="1"/>
            <p:nvPr/>
          </p:nvSpPr>
          <p:spPr bwMode="auto">
            <a:xfrm>
              <a:off x="315590" y="69944"/>
              <a:ext cx="2088257" cy="3965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数据表设计</a:t>
              </a:r>
              <a:endParaRPr lang="en-US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952260112" name="组合 22"/>
          <p:cNvGrpSpPr/>
          <p:nvPr/>
        </p:nvGrpSpPr>
        <p:grpSpPr bwMode="auto">
          <a:xfrm>
            <a:off x="4221822" y="2202015"/>
            <a:ext cx="540000" cy="540000"/>
            <a:chOff x="840087" y="1497953"/>
            <a:chExt cx="540000" cy="540000"/>
          </a:xfrm>
        </p:grpSpPr>
        <p:sp>
          <p:nvSpPr>
            <p:cNvPr id="1894115339" name="色块"/>
            <p:cNvSpPr>
              <a:spLocks noChangeAspect="1"/>
            </p:cNvSpPr>
            <p:nvPr/>
          </p:nvSpPr>
          <p:spPr bwMode="auto">
            <a:xfrm>
              <a:off x="840087" y="1497953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60161511" name="书5"/>
            <p:cNvSpPr>
              <a:spLocks noChangeAspect="1"/>
            </p:cNvSpPr>
            <p:nvPr/>
          </p:nvSpPr>
          <p:spPr bwMode="auto">
            <a:xfrm>
              <a:off x="948603" y="1617070"/>
              <a:ext cx="322966" cy="301766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173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971736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97173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97173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260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952260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52260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52260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98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84098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750"/>
                                        <p:tgtEl>
                                          <p:spTgt spid="84098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标题"/>
          <p:cNvGrpSpPr/>
          <p:nvPr/>
        </p:nvGrpSpPr>
        <p:grpSpPr bwMode="auto">
          <a:xfrm>
            <a:off x="462715" y="138029"/>
            <a:ext cx="2623384" cy="769151"/>
            <a:chOff x="462715" y="138029"/>
            <a:chExt cx="2623384" cy="769151"/>
          </a:xfrm>
        </p:grpSpPr>
        <p:cxnSp>
          <p:nvCxnSpPr>
            <p:cNvPr id="10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trong Preparation"/>
            <p:cNvSpPr txBox="1"/>
            <p:nvPr/>
          </p:nvSpPr>
          <p:spPr bwMode="auto">
            <a:xfrm>
              <a:off x="462715" y="584279"/>
              <a:ext cx="2623384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implementation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2623384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项目实现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0" name="组合 19"/>
          <p:cNvGrpSpPr/>
          <p:nvPr/>
        </p:nvGrpSpPr>
        <p:grpSpPr bwMode="auto">
          <a:xfrm>
            <a:off x="908685" y="1155065"/>
            <a:ext cx="2895600" cy="539707"/>
            <a:chOff x="1380087" y="1497954"/>
            <a:chExt cx="2384982" cy="540000"/>
          </a:xfrm>
        </p:grpSpPr>
        <p:sp>
          <p:nvSpPr>
            <p:cNvPr id="2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384982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2" name="坚持引培并重"/>
            <p:cNvSpPr txBox="1"/>
            <p:nvPr/>
          </p:nvSpPr>
          <p:spPr bwMode="auto">
            <a:xfrm>
              <a:off x="1491544" y="1567899"/>
              <a:ext cx="2068818" cy="398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项目运行配置与脚本</a:t>
              </a:r>
              <a:endParaRPr lang="en-US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368917" y="1155124"/>
            <a:ext cx="540000" cy="540000"/>
            <a:chOff x="840087" y="1497954"/>
            <a:chExt cx="540000" cy="540000"/>
          </a:xfrm>
        </p:grpSpPr>
        <p:sp>
          <p:nvSpPr>
            <p:cNvPr id="24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233680" y="2117725"/>
            <a:ext cx="3322320" cy="31089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929380" y="2188845"/>
            <a:ext cx="3177540" cy="28498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7583805" y="2142490"/>
            <a:ext cx="4320540" cy="221742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233680" y="5549900"/>
            <a:ext cx="6880860" cy="960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齿轮"/>
          <p:cNvSpPr>
            <a:spLocks noChangeAspect="1"/>
          </p:cNvSpPr>
          <p:nvPr/>
        </p:nvSpPr>
        <p:spPr bwMode="auto">
          <a:xfrm>
            <a:off x="5480058" y="908050"/>
            <a:ext cx="1231884" cy="1234318"/>
          </a:xfrm>
          <a:custGeom>
            <a:avLst/>
            <a:gdLst>
              <a:gd name="T0" fmla="*/ 3717 w 3906"/>
              <a:gd name="T1" fmla="*/ 1560 h 3920"/>
              <a:gd name="T2" fmla="*/ 3475 w 3906"/>
              <a:gd name="T3" fmla="*/ 1560 h 3920"/>
              <a:gd name="T4" fmla="*/ 3313 w 3906"/>
              <a:gd name="T5" fmla="*/ 1170 h 3920"/>
              <a:gd name="T6" fmla="*/ 3491 w 3906"/>
              <a:gd name="T7" fmla="*/ 992 h 3920"/>
              <a:gd name="T8" fmla="*/ 3491 w 3906"/>
              <a:gd name="T9" fmla="*/ 709 h 3920"/>
              <a:gd name="T10" fmla="*/ 3215 w 3906"/>
              <a:gd name="T11" fmla="*/ 433 h 3920"/>
              <a:gd name="T12" fmla="*/ 3074 w 3906"/>
              <a:gd name="T13" fmla="*/ 374 h 3920"/>
              <a:gd name="T14" fmla="*/ 2932 w 3906"/>
              <a:gd name="T15" fmla="*/ 433 h 3920"/>
              <a:gd name="T16" fmla="*/ 2752 w 3906"/>
              <a:gd name="T17" fmla="*/ 609 h 3920"/>
              <a:gd name="T18" fmla="*/ 2346 w 3906"/>
              <a:gd name="T19" fmla="*/ 442 h 3920"/>
              <a:gd name="T20" fmla="*/ 2346 w 3906"/>
              <a:gd name="T21" fmla="*/ 200 h 3920"/>
              <a:gd name="T22" fmla="*/ 2153 w 3906"/>
              <a:gd name="T23" fmla="*/ 0 h 3920"/>
              <a:gd name="T24" fmla="*/ 1762 w 3906"/>
              <a:gd name="T25" fmla="*/ 0 h 3920"/>
              <a:gd name="T26" fmla="*/ 1560 w 3906"/>
              <a:gd name="T27" fmla="*/ 200 h 3920"/>
              <a:gd name="T28" fmla="*/ 1560 w 3906"/>
              <a:gd name="T29" fmla="*/ 442 h 3920"/>
              <a:gd name="T30" fmla="*/ 1174 w 3906"/>
              <a:gd name="T31" fmla="*/ 601 h 3920"/>
              <a:gd name="T32" fmla="*/ 1009 w 3906"/>
              <a:gd name="T33" fmla="*/ 435 h 3920"/>
              <a:gd name="T34" fmla="*/ 726 w 3906"/>
              <a:gd name="T35" fmla="*/ 435 h 3920"/>
              <a:gd name="T36" fmla="*/ 450 w 3906"/>
              <a:gd name="T37" fmla="*/ 711 h 3920"/>
              <a:gd name="T38" fmla="*/ 450 w 3906"/>
              <a:gd name="T39" fmla="*/ 994 h 3920"/>
              <a:gd name="T40" fmla="*/ 611 w 3906"/>
              <a:gd name="T41" fmla="*/ 1155 h 3920"/>
              <a:gd name="T42" fmla="*/ 441 w 3906"/>
              <a:gd name="T43" fmla="*/ 1560 h 3920"/>
              <a:gd name="T44" fmla="*/ 204 w 3906"/>
              <a:gd name="T45" fmla="*/ 1560 h 3920"/>
              <a:gd name="T46" fmla="*/ 0 w 3906"/>
              <a:gd name="T47" fmla="*/ 1761 h 3920"/>
              <a:gd name="T48" fmla="*/ 0 w 3906"/>
              <a:gd name="T49" fmla="*/ 2152 h 3920"/>
              <a:gd name="T50" fmla="*/ 204 w 3906"/>
              <a:gd name="T51" fmla="*/ 2347 h 3920"/>
              <a:gd name="T52" fmla="*/ 439 w 3906"/>
              <a:gd name="T53" fmla="*/ 2347 h 3920"/>
              <a:gd name="T54" fmla="*/ 608 w 3906"/>
              <a:gd name="T55" fmla="*/ 2754 h 3920"/>
              <a:gd name="T56" fmla="*/ 448 w 3906"/>
              <a:gd name="T57" fmla="*/ 2916 h 3920"/>
              <a:gd name="T58" fmla="*/ 448 w 3906"/>
              <a:gd name="T59" fmla="*/ 3199 h 3920"/>
              <a:gd name="T60" fmla="*/ 724 w 3906"/>
              <a:gd name="T61" fmla="*/ 3476 h 3920"/>
              <a:gd name="T62" fmla="*/ 866 w 3906"/>
              <a:gd name="T63" fmla="*/ 3535 h 3920"/>
              <a:gd name="T64" fmla="*/ 1007 w 3906"/>
              <a:gd name="T65" fmla="*/ 3476 h 3920"/>
              <a:gd name="T66" fmla="*/ 1167 w 3906"/>
              <a:gd name="T67" fmla="*/ 3315 h 3920"/>
              <a:gd name="T68" fmla="*/ 1560 w 3906"/>
              <a:gd name="T69" fmla="*/ 3478 h 3920"/>
              <a:gd name="T70" fmla="*/ 1560 w 3906"/>
              <a:gd name="T71" fmla="*/ 3713 h 3920"/>
              <a:gd name="T72" fmla="*/ 1762 w 3906"/>
              <a:gd name="T73" fmla="*/ 3920 h 3920"/>
              <a:gd name="T74" fmla="*/ 2153 w 3906"/>
              <a:gd name="T75" fmla="*/ 3920 h 3920"/>
              <a:gd name="T76" fmla="*/ 2346 w 3906"/>
              <a:gd name="T77" fmla="*/ 3713 h 3920"/>
              <a:gd name="T78" fmla="*/ 2346 w 3906"/>
              <a:gd name="T79" fmla="*/ 3478 h 3920"/>
              <a:gd name="T80" fmla="*/ 2758 w 3906"/>
              <a:gd name="T81" fmla="*/ 3306 h 3920"/>
              <a:gd name="T82" fmla="*/ 2932 w 3906"/>
              <a:gd name="T83" fmla="*/ 3478 h 3920"/>
              <a:gd name="T84" fmla="*/ 3075 w 3906"/>
              <a:gd name="T85" fmla="*/ 3537 h 3920"/>
              <a:gd name="T86" fmla="*/ 3217 w 3906"/>
              <a:gd name="T87" fmla="*/ 3478 h 3920"/>
              <a:gd name="T88" fmla="*/ 3493 w 3906"/>
              <a:gd name="T89" fmla="*/ 3202 h 3920"/>
              <a:gd name="T90" fmla="*/ 3493 w 3906"/>
              <a:gd name="T91" fmla="*/ 2919 h 3920"/>
              <a:gd name="T92" fmla="*/ 3317 w 3906"/>
              <a:gd name="T93" fmla="*/ 2740 h 3920"/>
              <a:gd name="T94" fmla="*/ 3477 w 3906"/>
              <a:gd name="T95" fmla="*/ 2347 h 3920"/>
              <a:gd name="T96" fmla="*/ 3717 w 3906"/>
              <a:gd name="T97" fmla="*/ 2347 h 3920"/>
              <a:gd name="T98" fmla="*/ 3906 w 3906"/>
              <a:gd name="T99" fmla="*/ 2152 h 3920"/>
              <a:gd name="T100" fmla="*/ 3906 w 3906"/>
              <a:gd name="T101" fmla="*/ 1761 h 3920"/>
              <a:gd name="T102" fmla="*/ 3717 w 3906"/>
              <a:gd name="T103" fmla="*/ 1560 h 3920"/>
              <a:gd name="T104" fmla="*/ 2540 w 3906"/>
              <a:gd name="T105" fmla="*/ 1960 h 3920"/>
              <a:gd name="T106" fmla="*/ 1958 w 3906"/>
              <a:gd name="T107" fmla="*/ 2542 h 3920"/>
              <a:gd name="T108" fmla="*/ 1376 w 3906"/>
              <a:gd name="T109" fmla="*/ 1960 h 3920"/>
              <a:gd name="T110" fmla="*/ 1958 w 3906"/>
              <a:gd name="T111" fmla="*/ 1378 h 3920"/>
              <a:gd name="T112" fmla="*/ 2540 w 3906"/>
              <a:gd name="T113" fmla="*/ 196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06" h="3920" fill="norm" stroke="1" extrusionOk="0">
                <a:moveTo>
                  <a:pt x="3717" y="1560"/>
                </a:moveTo>
                <a:lnTo>
                  <a:pt x="3475" y="1560"/>
                </a:lnTo>
                <a:cubicBezTo>
                  <a:pt x="3439" y="1427"/>
                  <a:pt x="3384" y="1291"/>
                  <a:pt x="3313" y="1170"/>
                </a:cubicBezTo>
                <a:lnTo>
                  <a:pt x="3491" y="992"/>
                </a:lnTo>
                <a:cubicBezTo>
                  <a:pt x="3570" y="914"/>
                  <a:pt x="3570" y="787"/>
                  <a:pt x="3491" y="709"/>
                </a:cubicBezTo>
                <a:lnTo>
                  <a:pt x="3215" y="433"/>
                </a:lnTo>
                <a:cubicBezTo>
                  <a:pt x="3177" y="395"/>
                  <a:pt x="3127" y="374"/>
                  <a:pt x="3074" y="374"/>
                </a:cubicBezTo>
                <a:cubicBezTo>
                  <a:pt x="3020" y="374"/>
                  <a:pt x="2970" y="395"/>
                  <a:pt x="2932" y="433"/>
                </a:cubicBezTo>
                <a:lnTo>
                  <a:pt x="2752" y="609"/>
                </a:lnTo>
                <a:cubicBezTo>
                  <a:pt x="2628" y="536"/>
                  <a:pt x="2493" y="479"/>
                  <a:pt x="2346" y="442"/>
                </a:cubicBezTo>
                <a:lnTo>
                  <a:pt x="2346" y="200"/>
                </a:lnTo>
                <a:cubicBezTo>
                  <a:pt x="2346" y="90"/>
                  <a:pt x="2264" y="0"/>
                  <a:pt x="2153" y="0"/>
                </a:cubicBezTo>
                <a:lnTo>
                  <a:pt x="1762" y="0"/>
                </a:lnTo>
                <a:cubicBezTo>
                  <a:pt x="1652" y="0"/>
                  <a:pt x="1560" y="90"/>
                  <a:pt x="1560" y="200"/>
                </a:cubicBezTo>
                <a:lnTo>
                  <a:pt x="1560" y="442"/>
                </a:lnTo>
                <a:cubicBezTo>
                  <a:pt x="1426" y="477"/>
                  <a:pt x="1294" y="531"/>
                  <a:pt x="1174" y="601"/>
                </a:cubicBezTo>
                <a:lnTo>
                  <a:pt x="1009" y="435"/>
                </a:lnTo>
                <a:cubicBezTo>
                  <a:pt x="930" y="357"/>
                  <a:pt x="804" y="357"/>
                  <a:pt x="726" y="435"/>
                </a:cubicBezTo>
                <a:lnTo>
                  <a:pt x="450" y="711"/>
                </a:lnTo>
                <a:cubicBezTo>
                  <a:pt x="372" y="789"/>
                  <a:pt x="372" y="916"/>
                  <a:pt x="450" y="994"/>
                </a:cubicBezTo>
                <a:lnTo>
                  <a:pt x="611" y="1155"/>
                </a:lnTo>
                <a:cubicBezTo>
                  <a:pt x="536" y="1280"/>
                  <a:pt x="478" y="1413"/>
                  <a:pt x="441" y="1560"/>
                </a:cubicBezTo>
                <a:lnTo>
                  <a:pt x="204" y="1560"/>
                </a:lnTo>
                <a:cubicBezTo>
                  <a:pt x="94" y="1560"/>
                  <a:pt x="0" y="1651"/>
                  <a:pt x="0" y="1761"/>
                </a:cubicBezTo>
                <a:lnTo>
                  <a:pt x="0" y="2152"/>
                </a:lnTo>
                <a:cubicBezTo>
                  <a:pt x="0" y="2263"/>
                  <a:pt x="94" y="2347"/>
                  <a:pt x="204" y="2347"/>
                </a:cubicBezTo>
                <a:lnTo>
                  <a:pt x="439" y="2347"/>
                </a:lnTo>
                <a:cubicBezTo>
                  <a:pt x="476" y="2493"/>
                  <a:pt x="534" y="2629"/>
                  <a:pt x="608" y="2754"/>
                </a:cubicBezTo>
                <a:lnTo>
                  <a:pt x="448" y="2916"/>
                </a:lnTo>
                <a:cubicBezTo>
                  <a:pt x="370" y="2994"/>
                  <a:pt x="370" y="3121"/>
                  <a:pt x="448" y="3199"/>
                </a:cubicBezTo>
                <a:lnTo>
                  <a:pt x="724" y="3476"/>
                </a:lnTo>
                <a:cubicBezTo>
                  <a:pt x="763" y="3515"/>
                  <a:pt x="815" y="3535"/>
                  <a:pt x="866" y="3535"/>
                </a:cubicBezTo>
                <a:cubicBezTo>
                  <a:pt x="917" y="3535"/>
                  <a:pt x="968" y="3515"/>
                  <a:pt x="1007" y="3476"/>
                </a:cubicBezTo>
                <a:lnTo>
                  <a:pt x="1167" y="3315"/>
                </a:lnTo>
                <a:cubicBezTo>
                  <a:pt x="1289" y="3386"/>
                  <a:pt x="1413" y="3441"/>
                  <a:pt x="1560" y="3478"/>
                </a:cubicBezTo>
                <a:lnTo>
                  <a:pt x="1560" y="3713"/>
                </a:lnTo>
                <a:cubicBezTo>
                  <a:pt x="1560" y="3824"/>
                  <a:pt x="1652" y="3920"/>
                  <a:pt x="1762" y="3920"/>
                </a:cubicBezTo>
                <a:lnTo>
                  <a:pt x="2153" y="3920"/>
                </a:lnTo>
                <a:cubicBezTo>
                  <a:pt x="2264" y="3920"/>
                  <a:pt x="2346" y="3824"/>
                  <a:pt x="2346" y="3713"/>
                </a:cubicBezTo>
                <a:lnTo>
                  <a:pt x="2346" y="3478"/>
                </a:lnTo>
                <a:cubicBezTo>
                  <a:pt x="2493" y="3440"/>
                  <a:pt x="2632" y="3381"/>
                  <a:pt x="2758" y="3306"/>
                </a:cubicBezTo>
                <a:lnTo>
                  <a:pt x="2932" y="3478"/>
                </a:lnTo>
                <a:cubicBezTo>
                  <a:pt x="2971" y="3518"/>
                  <a:pt x="3024" y="3537"/>
                  <a:pt x="3075" y="3537"/>
                </a:cubicBezTo>
                <a:cubicBezTo>
                  <a:pt x="3126" y="3537"/>
                  <a:pt x="3178" y="3518"/>
                  <a:pt x="3217" y="3478"/>
                </a:cubicBezTo>
                <a:lnTo>
                  <a:pt x="3493" y="3202"/>
                </a:lnTo>
                <a:cubicBezTo>
                  <a:pt x="3571" y="3124"/>
                  <a:pt x="3572" y="2997"/>
                  <a:pt x="3493" y="2919"/>
                </a:cubicBezTo>
                <a:lnTo>
                  <a:pt x="3317" y="2740"/>
                </a:lnTo>
                <a:cubicBezTo>
                  <a:pt x="3387" y="2619"/>
                  <a:pt x="3441" y="2493"/>
                  <a:pt x="3477" y="2347"/>
                </a:cubicBezTo>
                <a:lnTo>
                  <a:pt x="3717" y="2347"/>
                </a:lnTo>
                <a:cubicBezTo>
                  <a:pt x="3828" y="2347"/>
                  <a:pt x="3906" y="2263"/>
                  <a:pt x="3906" y="2152"/>
                </a:cubicBezTo>
                <a:lnTo>
                  <a:pt x="3906" y="1761"/>
                </a:lnTo>
                <a:cubicBezTo>
                  <a:pt x="3906" y="1651"/>
                  <a:pt x="3828" y="1560"/>
                  <a:pt x="3717" y="1560"/>
                </a:cubicBezTo>
                <a:close/>
                <a:moveTo>
                  <a:pt x="2540" y="1960"/>
                </a:moveTo>
                <a:cubicBezTo>
                  <a:pt x="2540" y="2281"/>
                  <a:pt x="2279" y="2542"/>
                  <a:pt x="1958" y="2542"/>
                </a:cubicBezTo>
                <a:cubicBezTo>
                  <a:pt x="1637" y="2542"/>
                  <a:pt x="1376" y="2281"/>
                  <a:pt x="1376" y="1960"/>
                </a:cubicBezTo>
                <a:cubicBezTo>
                  <a:pt x="1376" y="1639"/>
                  <a:pt x="1637" y="1378"/>
                  <a:pt x="1958" y="1378"/>
                </a:cubicBezTo>
                <a:cubicBezTo>
                  <a:pt x="2279" y="1378"/>
                  <a:pt x="2540" y="1639"/>
                  <a:pt x="2540" y="19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5" name="组合 1"/>
          <p:cNvGrpSpPr/>
          <p:nvPr/>
        </p:nvGrpSpPr>
        <p:grpSpPr bwMode="auto">
          <a:xfrm>
            <a:off x="5276850" y="2590194"/>
            <a:ext cx="1638300" cy="390979"/>
            <a:chOff x="5276850" y="3608085"/>
            <a:chExt cx="1638300" cy="390979"/>
          </a:xfrm>
        </p:grpSpPr>
        <p:sp>
          <p:nvSpPr>
            <p:cNvPr id="13" name="打底圆角矩形"/>
            <p:cNvSpPr/>
            <p:nvPr/>
          </p:nvSpPr>
          <p:spPr bwMode="auto">
            <a:xfrm>
              <a:off x="5276850" y="3608085"/>
              <a:ext cx="1638300" cy="390979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Part One"/>
            <p:cNvSpPr txBox="1"/>
            <p:nvPr/>
          </p:nvSpPr>
          <p:spPr bwMode="auto">
            <a:xfrm>
              <a:off x="5385531" y="3634297"/>
              <a:ext cx="142093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en-US" sz="1600">
                  <a:solidFill>
                    <a:schemeClr val="bg1">
                      <a:lumMod val="50000"/>
                    </a:schemeClr>
                  </a:solidFill>
                  <a:latin typeface="Arial"/>
                  <a:ea typeface="微软雅黑"/>
                </a:rPr>
                <a:t>Part Three</a:t>
              </a:r>
              <a:endParaRPr lang="zh-CN" sz="160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基础扎实"/>
          <p:cNvSpPr txBox="1"/>
          <p:nvPr/>
        </p:nvSpPr>
        <p:spPr bwMode="auto">
          <a:xfrm>
            <a:off x="4305299" y="3429000"/>
            <a:ext cx="3581759" cy="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zh-CN" sz="4400" b="1">
                <a:solidFill>
                  <a:schemeClr val="accent1"/>
                </a:solidFill>
                <a:latin typeface="Arial"/>
                <a:ea typeface="微软雅黑"/>
              </a:rPr>
              <a:t>项目演示</a:t>
            </a:r>
            <a:endParaRPr lang="zh-CN" sz="4400" b="1">
              <a:latin typeface="Arial"/>
              <a:ea typeface="微软雅黑"/>
            </a:endParaRPr>
          </a:p>
        </p:txBody>
      </p:sp>
      <p:sp>
        <p:nvSpPr>
          <p:cNvPr id="12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3" name="标题"/>
          <p:cNvGrpSpPr/>
          <p:nvPr/>
        </p:nvGrpSpPr>
        <p:grpSpPr bwMode="auto">
          <a:xfrm>
            <a:off x="462915" y="147320"/>
            <a:ext cx="2379345" cy="629428"/>
            <a:chOff x="462715" y="149706"/>
            <a:chExt cx="2623384" cy="771661"/>
          </a:xfrm>
        </p:grpSpPr>
        <p:cxnSp>
          <p:nvCxnSpPr>
            <p:cNvPr id="15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trong Preparation"/>
            <p:cNvSpPr txBox="1"/>
            <p:nvPr/>
          </p:nvSpPr>
          <p:spPr bwMode="auto">
            <a:xfrm>
              <a:off x="462715" y="572602"/>
              <a:ext cx="2623384" cy="348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demonstration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49706"/>
              <a:ext cx="2623384" cy="63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项目演示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pic>
        <p:nvPicPr>
          <p:cNvPr id="2" name="lv_0_20230224005615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"/>
          <a:stretch/>
        </p:blipFill>
        <p:spPr bwMode="auto">
          <a:xfrm>
            <a:off x="4166870" y="0"/>
            <a:ext cx="3857625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10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齿轮"/>
          <p:cNvSpPr>
            <a:spLocks noChangeAspect="1"/>
          </p:cNvSpPr>
          <p:nvPr/>
        </p:nvSpPr>
        <p:spPr bwMode="auto">
          <a:xfrm>
            <a:off x="5480058" y="908050"/>
            <a:ext cx="1231884" cy="1234318"/>
          </a:xfrm>
          <a:custGeom>
            <a:avLst/>
            <a:gdLst>
              <a:gd name="T0" fmla="*/ 3717 w 3906"/>
              <a:gd name="T1" fmla="*/ 1560 h 3920"/>
              <a:gd name="T2" fmla="*/ 3475 w 3906"/>
              <a:gd name="T3" fmla="*/ 1560 h 3920"/>
              <a:gd name="T4" fmla="*/ 3313 w 3906"/>
              <a:gd name="T5" fmla="*/ 1170 h 3920"/>
              <a:gd name="T6" fmla="*/ 3491 w 3906"/>
              <a:gd name="T7" fmla="*/ 992 h 3920"/>
              <a:gd name="T8" fmla="*/ 3491 w 3906"/>
              <a:gd name="T9" fmla="*/ 709 h 3920"/>
              <a:gd name="T10" fmla="*/ 3215 w 3906"/>
              <a:gd name="T11" fmla="*/ 433 h 3920"/>
              <a:gd name="T12" fmla="*/ 3074 w 3906"/>
              <a:gd name="T13" fmla="*/ 374 h 3920"/>
              <a:gd name="T14" fmla="*/ 2932 w 3906"/>
              <a:gd name="T15" fmla="*/ 433 h 3920"/>
              <a:gd name="T16" fmla="*/ 2752 w 3906"/>
              <a:gd name="T17" fmla="*/ 609 h 3920"/>
              <a:gd name="T18" fmla="*/ 2346 w 3906"/>
              <a:gd name="T19" fmla="*/ 442 h 3920"/>
              <a:gd name="T20" fmla="*/ 2346 w 3906"/>
              <a:gd name="T21" fmla="*/ 200 h 3920"/>
              <a:gd name="T22" fmla="*/ 2153 w 3906"/>
              <a:gd name="T23" fmla="*/ 0 h 3920"/>
              <a:gd name="T24" fmla="*/ 1762 w 3906"/>
              <a:gd name="T25" fmla="*/ 0 h 3920"/>
              <a:gd name="T26" fmla="*/ 1560 w 3906"/>
              <a:gd name="T27" fmla="*/ 200 h 3920"/>
              <a:gd name="T28" fmla="*/ 1560 w 3906"/>
              <a:gd name="T29" fmla="*/ 442 h 3920"/>
              <a:gd name="T30" fmla="*/ 1174 w 3906"/>
              <a:gd name="T31" fmla="*/ 601 h 3920"/>
              <a:gd name="T32" fmla="*/ 1009 w 3906"/>
              <a:gd name="T33" fmla="*/ 435 h 3920"/>
              <a:gd name="T34" fmla="*/ 726 w 3906"/>
              <a:gd name="T35" fmla="*/ 435 h 3920"/>
              <a:gd name="T36" fmla="*/ 450 w 3906"/>
              <a:gd name="T37" fmla="*/ 711 h 3920"/>
              <a:gd name="T38" fmla="*/ 450 w 3906"/>
              <a:gd name="T39" fmla="*/ 994 h 3920"/>
              <a:gd name="T40" fmla="*/ 611 w 3906"/>
              <a:gd name="T41" fmla="*/ 1155 h 3920"/>
              <a:gd name="T42" fmla="*/ 441 w 3906"/>
              <a:gd name="T43" fmla="*/ 1560 h 3920"/>
              <a:gd name="T44" fmla="*/ 204 w 3906"/>
              <a:gd name="T45" fmla="*/ 1560 h 3920"/>
              <a:gd name="T46" fmla="*/ 0 w 3906"/>
              <a:gd name="T47" fmla="*/ 1761 h 3920"/>
              <a:gd name="T48" fmla="*/ 0 w 3906"/>
              <a:gd name="T49" fmla="*/ 2152 h 3920"/>
              <a:gd name="T50" fmla="*/ 204 w 3906"/>
              <a:gd name="T51" fmla="*/ 2347 h 3920"/>
              <a:gd name="T52" fmla="*/ 439 w 3906"/>
              <a:gd name="T53" fmla="*/ 2347 h 3920"/>
              <a:gd name="T54" fmla="*/ 608 w 3906"/>
              <a:gd name="T55" fmla="*/ 2754 h 3920"/>
              <a:gd name="T56" fmla="*/ 448 w 3906"/>
              <a:gd name="T57" fmla="*/ 2916 h 3920"/>
              <a:gd name="T58" fmla="*/ 448 w 3906"/>
              <a:gd name="T59" fmla="*/ 3199 h 3920"/>
              <a:gd name="T60" fmla="*/ 724 w 3906"/>
              <a:gd name="T61" fmla="*/ 3476 h 3920"/>
              <a:gd name="T62" fmla="*/ 866 w 3906"/>
              <a:gd name="T63" fmla="*/ 3535 h 3920"/>
              <a:gd name="T64" fmla="*/ 1007 w 3906"/>
              <a:gd name="T65" fmla="*/ 3476 h 3920"/>
              <a:gd name="T66" fmla="*/ 1167 w 3906"/>
              <a:gd name="T67" fmla="*/ 3315 h 3920"/>
              <a:gd name="T68" fmla="*/ 1560 w 3906"/>
              <a:gd name="T69" fmla="*/ 3478 h 3920"/>
              <a:gd name="T70" fmla="*/ 1560 w 3906"/>
              <a:gd name="T71" fmla="*/ 3713 h 3920"/>
              <a:gd name="T72" fmla="*/ 1762 w 3906"/>
              <a:gd name="T73" fmla="*/ 3920 h 3920"/>
              <a:gd name="T74" fmla="*/ 2153 w 3906"/>
              <a:gd name="T75" fmla="*/ 3920 h 3920"/>
              <a:gd name="T76" fmla="*/ 2346 w 3906"/>
              <a:gd name="T77" fmla="*/ 3713 h 3920"/>
              <a:gd name="T78" fmla="*/ 2346 w 3906"/>
              <a:gd name="T79" fmla="*/ 3478 h 3920"/>
              <a:gd name="T80" fmla="*/ 2758 w 3906"/>
              <a:gd name="T81" fmla="*/ 3306 h 3920"/>
              <a:gd name="T82" fmla="*/ 2932 w 3906"/>
              <a:gd name="T83" fmla="*/ 3478 h 3920"/>
              <a:gd name="T84" fmla="*/ 3075 w 3906"/>
              <a:gd name="T85" fmla="*/ 3537 h 3920"/>
              <a:gd name="T86" fmla="*/ 3217 w 3906"/>
              <a:gd name="T87" fmla="*/ 3478 h 3920"/>
              <a:gd name="T88" fmla="*/ 3493 w 3906"/>
              <a:gd name="T89" fmla="*/ 3202 h 3920"/>
              <a:gd name="T90" fmla="*/ 3493 w 3906"/>
              <a:gd name="T91" fmla="*/ 2919 h 3920"/>
              <a:gd name="T92" fmla="*/ 3317 w 3906"/>
              <a:gd name="T93" fmla="*/ 2740 h 3920"/>
              <a:gd name="T94" fmla="*/ 3477 w 3906"/>
              <a:gd name="T95" fmla="*/ 2347 h 3920"/>
              <a:gd name="T96" fmla="*/ 3717 w 3906"/>
              <a:gd name="T97" fmla="*/ 2347 h 3920"/>
              <a:gd name="T98" fmla="*/ 3906 w 3906"/>
              <a:gd name="T99" fmla="*/ 2152 h 3920"/>
              <a:gd name="T100" fmla="*/ 3906 w 3906"/>
              <a:gd name="T101" fmla="*/ 1761 h 3920"/>
              <a:gd name="T102" fmla="*/ 3717 w 3906"/>
              <a:gd name="T103" fmla="*/ 1560 h 3920"/>
              <a:gd name="T104" fmla="*/ 2540 w 3906"/>
              <a:gd name="T105" fmla="*/ 1960 h 3920"/>
              <a:gd name="T106" fmla="*/ 1958 w 3906"/>
              <a:gd name="T107" fmla="*/ 2542 h 3920"/>
              <a:gd name="T108" fmla="*/ 1376 w 3906"/>
              <a:gd name="T109" fmla="*/ 1960 h 3920"/>
              <a:gd name="T110" fmla="*/ 1958 w 3906"/>
              <a:gd name="T111" fmla="*/ 1378 h 3920"/>
              <a:gd name="T112" fmla="*/ 2540 w 3906"/>
              <a:gd name="T113" fmla="*/ 196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06" h="3920" fill="norm" stroke="1" extrusionOk="0">
                <a:moveTo>
                  <a:pt x="3717" y="1560"/>
                </a:moveTo>
                <a:lnTo>
                  <a:pt x="3475" y="1560"/>
                </a:lnTo>
                <a:cubicBezTo>
                  <a:pt x="3439" y="1427"/>
                  <a:pt x="3384" y="1291"/>
                  <a:pt x="3313" y="1170"/>
                </a:cubicBezTo>
                <a:lnTo>
                  <a:pt x="3491" y="992"/>
                </a:lnTo>
                <a:cubicBezTo>
                  <a:pt x="3570" y="914"/>
                  <a:pt x="3570" y="787"/>
                  <a:pt x="3491" y="709"/>
                </a:cubicBezTo>
                <a:lnTo>
                  <a:pt x="3215" y="433"/>
                </a:lnTo>
                <a:cubicBezTo>
                  <a:pt x="3177" y="395"/>
                  <a:pt x="3127" y="374"/>
                  <a:pt x="3074" y="374"/>
                </a:cubicBezTo>
                <a:cubicBezTo>
                  <a:pt x="3020" y="374"/>
                  <a:pt x="2970" y="395"/>
                  <a:pt x="2932" y="433"/>
                </a:cubicBezTo>
                <a:lnTo>
                  <a:pt x="2752" y="609"/>
                </a:lnTo>
                <a:cubicBezTo>
                  <a:pt x="2628" y="536"/>
                  <a:pt x="2493" y="479"/>
                  <a:pt x="2346" y="442"/>
                </a:cubicBezTo>
                <a:lnTo>
                  <a:pt x="2346" y="200"/>
                </a:lnTo>
                <a:cubicBezTo>
                  <a:pt x="2346" y="90"/>
                  <a:pt x="2264" y="0"/>
                  <a:pt x="2153" y="0"/>
                </a:cubicBezTo>
                <a:lnTo>
                  <a:pt x="1762" y="0"/>
                </a:lnTo>
                <a:cubicBezTo>
                  <a:pt x="1652" y="0"/>
                  <a:pt x="1560" y="90"/>
                  <a:pt x="1560" y="200"/>
                </a:cubicBezTo>
                <a:lnTo>
                  <a:pt x="1560" y="442"/>
                </a:lnTo>
                <a:cubicBezTo>
                  <a:pt x="1426" y="477"/>
                  <a:pt x="1294" y="531"/>
                  <a:pt x="1174" y="601"/>
                </a:cubicBezTo>
                <a:lnTo>
                  <a:pt x="1009" y="435"/>
                </a:lnTo>
                <a:cubicBezTo>
                  <a:pt x="930" y="357"/>
                  <a:pt x="804" y="357"/>
                  <a:pt x="726" y="435"/>
                </a:cubicBezTo>
                <a:lnTo>
                  <a:pt x="450" y="711"/>
                </a:lnTo>
                <a:cubicBezTo>
                  <a:pt x="372" y="789"/>
                  <a:pt x="372" y="916"/>
                  <a:pt x="450" y="994"/>
                </a:cubicBezTo>
                <a:lnTo>
                  <a:pt x="611" y="1155"/>
                </a:lnTo>
                <a:cubicBezTo>
                  <a:pt x="536" y="1280"/>
                  <a:pt x="478" y="1413"/>
                  <a:pt x="441" y="1560"/>
                </a:cubicBezTo>
                <a:lnTo>
                  <a:pt x="204" y="1560"/>
                </a:lnTo>
                <a:cubicBezTo>
                  <a:pt x="94" y="1560"/>
                  <a:pt x="0" y="1651"/>
                  <a:pt x="0" y="1761"/>
                </a:cubicBezTo>
                <a:lnTo>
                  <a:pt x="0" y="2152"/>
                </a:lnTo>
                <a:cubicBezTo>
                  <a:pt x="0" y="2263"/>
                  <a:pt x="94" y="2347"/>
                  <a:pt x="204" y="2347"/>
                </a:cubicBezTo>
                <a:lnTo>
                  <a:pt x="439" y="2347"/>
                </a:lnTo>
                <a:cubicBezTo>
                  <a:pt x="476" y="2493"/>
                  <a:pt x="534" y="2629"/>
                  <a:pt x="608" y="2754"/>
                </a:cubicBezTo>
                <a:lnTo>
                  <a:pt x="448" y="2916"/>
                </a:lnTo>
                <a:cubicBezTo>
                  <a:pt x="370" y="2994"/>
                  <a:pt x="370" y="3121"/>
                  <a:pt x="448" y="3199"/>
                </a:cubicBezTo>
                <a:lnTo>
                  <a:pt x="724" y="3476"/>
                </a:lnTo>
                <a:cubicBezTo>
                  <a:pt x="763" y="3515"/>
                  <a:pt x="815" y="3535"/>
                  <a:pt x="866" y="3535"/>
                </a:cubicBezTo>
                <a:cubicBezTo>
                  <a:pt x="917" y="3535"/>
                  <a:pt x="968" y="3515"/>
                  <a:pt x="1007" y="3476"/>
                </a:cubicBezTo>
                <a:lnTo>
                  <a:pt x="1167" y="3315"/>
                </a:lnTo>
                <a:cubicBezTo>
                  <a:pt x="1289" y="3386"/>
                  <a:pt x="1413" y="3441"/>
                  <a:pt x="1560" y="3478"/>
                </a:cubicBezTo>
                <a:lnTo>
                  <a:pt x="1560" y="3713"/>
                </a:lnTo>
                <a:cubicBezTo>
                  <a:pt x="1560" y="3824"/>
                  <a:pt x="1652" y="3920"/>
                  <a:pt x="1762" y="3920"/>
                </a:cubicBezTo>
                <a:lnTo>
                  <a:pt x="2153" y="3920"/>
                </a:lnTo>
                <a:cubicBezTo>
                  <a:pt x="2264" y="3920"/>
                  <a:pt x="2346" y="3824"/>
                  <a:pt x="2346" y="3713"/>
                </a:cubicBezTo>
                <a:lnTo>
                  <a:pt x="2346" y="3478"/>
                </a:lnTo>
                <a:cubicBezTo>
                  <a:pt x="2493" y="3440"/>
                  <a:pt x="2632" y="3381"/>
                  <a:pt x="2758" y="3306"/>
                </a:cubicBezTo>
                <a:lnTo>
                  <a:pt x="2932" y="3478"/>
                </a:lnTo>
                <a:cubicBezTo>
                  <a:pt x="2971" y="3518"/>
                  <a:pt x="3024" y="3537"/>
                  <a:pt x="3075" y="3537"/>
                </a:cubicBezTo>
                <a:cubicBezTo>
                  <a:pt x="3126" y="3537"/>
                  <a:pt x="3178" y="3518"/>
                  <a:pt x="3217" y="3478"/>
                </a:cubicBezTo>
                <a:lnTo>
                  <a:pt x="3493" y="3202"/>
                </a:lnTo>
                <a:cubicBezTo>
                  <a:pt x="3571" y="3124"/>
                  <a:pt x="3572" y="2997"/>
                  <a:pt x="3493" y="2919"/>
                </a:cubicBezTo>
                <a:lnTo>
                  <a:pt x="3317" y="2740"/>
                </a:lnTo>
                <a:cubicBezTo>
                  <a:pt x="3387" y="2619"/>
                  <a:pt x="3441" y="2493"/>
                  <a:pt x="3477" y="2347"/>
                </a:cubicBezTo>
                <a:lnTo>
                  <a:pt x="3717" y="2347"/>
                </a:lnTo>
                <a:cubicBezTo>
                  <a:pt x="3828" y="2347"/>
                  <a:pt x="3906" y="2263"/>
                  <a:pt x="3906" y="2152"/>
                </a:cubicBezTo>
                <a:lnTo>
                  <a:pt x="3906" y="1761"/>
                </a:lnTo>
                <a:cubicBezTo>
                  <a:pt x="3906" y="1651"/>
                  <a:pt x="3828" y="1560"/>
                  <a:pt x="3717" y="1560"/>
                </a:cubicBezTo>
                <a:close/>
                <a:moveTo>
                  <a:pt x="2540" y="1960"/>
                </a:moveTo>
                <a:cubicBezTo>
                  <a:pt x="2540" y="2281"/>
                  <a:pt x="2279" y="2542"/>
                  <a:pt x="1958" y="2542"/>
                </a:cubicBezTo>
                <a:cubicBezTo>
                  <a:pt x="1637" y="2542"/>
                  <a:pt x="1376" y="2281"/>
                  <a:pt x="1376" y="1960"/>
                </a:cubicBezTo>
                <a:cubicBezTo>
                  <a:pt x="1376" y="1639"/>
                  <a:pt x="1637" y="1378"/>
                  <a:pt x="1958" y="1378"/>
                </a:cubicBezTo>
                <a:cubicBezTo>
                  <a:pt x="2279" y="1378"/>
                  <a:pt x="2540" y="1639"/>
                  <a:pt x="2540" y="19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5" name="组合 1"/>
          <p:cNvGrpSpPr/>
          <p:nvPr/>
        </p:nvGrpSpPr>
        <p:grpSpPr bwMode="auto">
          <a:xfrm>
            <a:off x="5276850" y="2590194"/>
            <a:ext cx="1638300" cy="390979"/>
            <a:chOff x="5276850" y="3608085"/>
            <a:chExt cx="1638300" cy="390979"/>
          </a:xfrm>
        </p:grpSpPr>
        <p:sp>
          <p:nvSpPr>
            <p:cNvPr id="13" name="打底圆角矩形"/>
            <p:cNvSpPr/>
            <p:nvPr/>
          </p:nvSpPr>
          <p:spPr bwMode="auto">
            <a:xfrm>
              <a:off x="5276850" y="3608085"/>
              <a:ext cx="1638300" cy="390979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Part One"/>
            <p:cNvSpPr txBox="1"/>
            <p:nvPr/>
          </p:nvSpPr>
          <p:spPr bwMode="auto">
            <a:xfrm>
              <a:off x="5385531" y="3634297"/>
              <a:ext cx="142093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en-US" sz="1600">
                  <a:solidFill>
                    <a:schemeClr val="bg1">
                      <a:lumMod val="50000"/>
                    </a:schemeClr>
                  </a:solidFill>
                  <a:latin typeface="Arial"/>
                  <a:ea typeface="微软雅黑"/>
                </a:rPr>
                <a:t>Part Four</a:t>
              </a:r>
              <a:endParaRPr lang="zh-CN" sz="160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基础扎实"/>
          <p:cNvSpPr txBox="1"/>
          <p:nvPr/>
        </p:nvSpPr>
        <p:spPr bwMode="auto">
          <a:xfrm>
            <a:off x="4305299" y="3429000"/>
            <a:ext cx="3581759" cy="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zh-CN" sz="4400" b="1">
                <a:solidFill>
                  <a:schemeClr val="accent1"/>
                </a:solidFill>
                <a:latin typeface="Arial"/>
                <a:ea typeface="微软雅黑"/>
              </a:rPr>
              <a:t>项目总结</a:t>
            </a:r>
            <a:endParaRPr lang="zh-CN" sz="4400" b="1">
              <a:latin typeface="Arial"/>
              <a:ea typeface="微软雅黑"/>
            </a:endParaRPr>
          </a:p>
        </p:txBody>
      </p:sp>
      <p:sp>
        <p:nvSpPr>
          <p:cNvPr id="12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379855" y="1107440"/>
            <a:ext cx="2669540" cy="539773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380729" y="1567833"/>
              <a:ext cx="2699358" cy="398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目前仍存在的问题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7" name="人才梯队"/>
          <p:cNvSpPr txBox="1"/>
          <p:nvPr/>
        </p:nvSpPr>
        <p:spPr bwMode="auto">
          <a:xfrm flipH="0" flipV="0">
            <a:off x="741679" y="1690687"/>
            <a:ext cx="10809321" cy="5260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1850" indent="-261850" algn="just" defTabSz="457200">
              <a:lnSpc>
                <a:spcPct val="150000"/>
              </a:lnSpc>
              <a:buAutoNum type="arabicPeriod"/>
              <a:defRPr/>
            </a:pPr>
            <a:r>
              <a:rPr sz="1600">
                <a:latin typeface="Arial"/>
                <a:ea typeface="微软雅黑"/>
              </a:rPr>
              <a:t>链路追踪覆盖不完全。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解决思路：</a:t>
            </a:r>
            <a:r>
              <a:rPr sz="1600">
                <a:latin typeface="Arial"/>
                <a:ea typeface="微软雅黑"/>
              </a:rPr>
              <a:t>在开发初期未考虑微服务间相互调用问题，仅在网关层面设置设置。后续应将链路追踪下沉至各模块层面，完善监控。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2.</a:t>
            </a:r>
            <a:r>
              <a:rPr lang="en-US" sz="1600">
                <a:latin typeface="Arial"/>
                <a:ea typeface="微软雅黑"/>
              </a:rPr>
              <a:t> ETCD</a:t>
            </a:r>
            <a:r>
              <a:rPr sz="1600">
                <a:latin typeface="Arial"/>
                <a:ea typeface="微软雅黑"/>
              </a:rPr>
              <a:t>并不是一个完整的服务发现框架，它是一个分布式键值存储，如果在</a:t>
            </a:r>
            <a:r>
              <a:rPr lang="en-US" sz="1600">
                <a:latin typeface="Arial"/>
                <a:ea typeface="微软雅黑"/>
              </a:rPr>
              <a:t>ETCD</a:t>
            </a:r>
            <a:r>
              <a:rPr sz="1600">
                <a:latin typeface="Arial"/>
                <a:ea typeface="微软雅黑"/>
              </a:rPr>
              <a:t>上操作可能会出现一些不稳定的情况。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解决思路：</a:t>
            </a:r>
            <a:r>
              <a:rPr sz="1600">
                <a:latin typeface="Arial"/>
                <a:ea typeface="微软雅黑"/>
              </a:rPr>
              <a:t>或许日后可以通过把etcd作为存储，集成一个完整的服务发现框架来解决</a:t>
            </a:r>
            <a:r>
              <a:rPr lang="zh-CN" sz="1600">
                <a:latin typeface="Arial"/>
                <a:ea typeface="微软雅黑"/>
              </a:rPr>
              <a:t>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3. GO RPC框架在复杂的网络环境下也容易出现不稳定的情况。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解决思路：</a:t>
            </a:r>
            <a:r>
              <a:rPr sz="1600">
                <a:latin typeface="Arial"/>
                <a:ea typeface="微软雅黑"/>
              </a:rPr>
              <a:t>或许可以进行完善的异常处理机制，来降低网络不稳定带来的影响。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lang="zh-CN" sz="1600" b="0" i="0" u="none" strike="noStrike" cap="none" spc="0">
                <a:solidFill>
                  <a:schemeClr val="tx1"/>
                </a:solidFill>
                <a:latin typeface="Arial"/>
                <a:ea typeface="微软雅黑"/>
                <a:cs typeface="Arial"/>
              </a:rPr>
              <a:t>4.没有针对业务场景进行具体的设计和优化。比如分析用户画像，设计推荐算法，就像3.2开头提到的部分用户有明显特征，但我们还没针对这个方面进行设计。</a:t>
            </a: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	</a:t>
            </a:r>
            <a:r>
              <a:rPr lang="zh-CN" sz="1600" b="1" i="0" u="none" strike="noStrike" cap="none" spc="0">
                <a:solidFill>
                  <a:schemeClr val="tx1"/>
                </a:solidFill>
                <a:latin typeface="Arial"/>
                <a:ea typeface="微软雅黑"/>
                <a:cs typeface="Arial"/>
              </a:rPr>
              <a:t>解决思路：</a:t>
            </a:r>
            <a:r>
              <a:rPr sz="1600">
                <a:latin typeface="Arial"/>
                <a:ea typeface="微软雅黑"/>
              </a:rPr>
              <a:t>针对具体业务场景与用户画像进行优化</a:t>
            </a:r>
            <a:endParaRPr sz="1600">
              <a:latin typeface="Arial"/>
              <a:ea typeface="微软雅黑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840087" y="110749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13" name="标题"/>
          <p:cNvGrpSpPr/>
          <p:nvPr/>
        </p:nvGrpSpPr>
        <p:grpSpPr bwMode="auto">
          <a:xfrm>
            <a:off x="462915" y="147320"/>
            <a:ext cx="2379345" cy="629427"/>
            <a:chOff x="462715" y="149706"/>
            <a:chExt cx="2623384" cy="771660"/>
          </a:xfrm>
        </p:grpSpPr>
        <p:cxnSp>
          <p:nvCxnSpPr>
            <p:cNvPr id="15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trong Preparation"/>
            <p:cNvSpPr txBox="1"/>
            <p:nvPr/>
          </p:nvSpPr>
          <p:spPr bwMode="auto">
            <a:xfrm>
              <a:off x="462715" y="572602"/>
              <a:ext cx="2623384" cy="3487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summary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" name="基础扎实"/>
            <p:cNvSpPr txBox="1"/>
            <p:nvPr/>
          </p:nvSpPr>
          <p:spPr bwMode="auto">
            <a:xfrm>
              <a:off x="462715" y="149706"/>
              <a:ext cx="2623384" cy="63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项目总结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156335" y="904240"/>
            <a:ext cx="2669540" cy="539773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380729" y="1567833"/>
              <a:ext cx="2699358" cy="398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已识别的优化项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7" name="人才梯队"/>
          <p:cNvSpPr txBox="1"/>
          <p:nvPr/>
        </p:nvSpPr>
        <p:spPr bwMode="auto">
          <a:xfrm>
            <a:off x="204469" y="1859597"/>
            <a:ext cx="11830464" cy="4553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1. 我们因为使用了微服务架构和rpc，所以会遇到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循环交换赋值的数据处理场景</a:t>
            </a:r>
            <a:r>
              <a:rPr sz="1600">
                <a:latin typeface="Arial"/>
                <a:ea typeface="微软雅黑"/>
              </a:rPr>
              <a:t>，数据交互格式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要进行结构体和Protobuf转换</a:t>
            </a:r>
            <a:r>
              <a:rPr sz="1600">
                <a:latin typeface="Arial"/>
                <a:ea typeface="微软雅黑"/>
              </a:rPr>
              <a:t>，赋值是无法避免的。起初，我们选择了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json.Marshal/Unmarshal方法来进行结构体之间的赋值转换</a:t>
            </a:r>
            <a:r>
              <a:rPr sz="1600">
                <a:latin typeface="Arial"/>
                <a:ea typeface="微软雅黑"/>
              </a:rPr>
              <a:t>，但是经性能测试发现该方法开销比较大，性能比较差，经研究发现是因为json.Marshal/Unmarshal方法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使用了大量反射</a:t>
            </a:r>
            <a:r>
              <a:rPr sz="1600">
                <a:latin typeface="Arial"/>
                <a:ea typeface="微软雅黑"/>
              </a:rPr>
              <a:t>来实现功能。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解决方法：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我们使用</a:t>
            </a:r>
            <a:r>
              <a:rPr lang="zh-CN" sz="1600">
                <a:solidFill>
                  <a:srgbClr val="FF0000"/>
                </a:solidFill>
                <a:latin typeface="Arial"/>
                <a:ea typeface="微软雅黑"/>
              </a:rPr>
              <a:t>了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for循环方法遍历</a:t>
            </a:r>
            <a:r>
              <a:rPr sz="1600">
                <a:latin typeface="Arial"/>
                <a:ea typeface="微软雅黑"/>
              </a:rPr>
              <a:t>来进行结构体赋值转换，性能得到了很大优化。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2. 微服务架构中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各个服务</a:t>
            </a:r>
            <a:r>
              <a:rPr sz="1600">
                <a:latin typeface="Arial"/>
                <a:ea typeface="微软雅黑"/>
              </a:rPr>
              <a:t>之间的调用通常会受到很多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不确定性的影响</a:t>
            </a:r>
            <a:r>
              <a:rPr sz="1600">
                <a:latin typeface="Arial"/>
                <a:ea typeface="微软雅黑"/>
              </a:rPr>
              <a:t>，例如网络波动、数据库异常等。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解决方法：</a:t>
            </a:r>
            <a:r>
              <a:rPr lang="zh-CN" sz="1600">
                <a:solidFill>
                  <a:srgbClr val="FF0000"/>
                </a:solidFill>
                <a:latin typeface="Arial"/>
                <a:ea typeface="微软雅黑"/>
              </a:rPr>
              <a:t>我们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采用</a:t>
            </a:r>
            <a:r>
              <a:rPr lang="zh-CN" sz="1600">
                <a:solidFill>
                  <a:srgbClr val="FF0000"/>
                </a:solidFill>
                <a:latin typeface="Arial"/>
                <a:ea typeface="微软雅黑"/>
              </a:rPr>
              <a:t>了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熔断</a:t>
            </a:r>
            <a:r>
              <a:rPr lang="zh-CN" sz="1600">
                <a:solidFill>
                  <a:srgbClr val="FF0000"/>
                </a:solidFill>
                <a:latin typeface="Arial"/>
                <a:ea typeface="微软雅黑"/>
              </a:rPr>
              <a:t>等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机制</a:t>
            </a:r>
            <a:r>
              <a:rPr sz="1600">
                <a:latin typeface="Arial"/>
                <a:ea typeface="微软雅黑"/>
              </a:rPr>
              <a:t>来解决服务之间的调用不稳定性问题，当调用超时时能够自动的切换到备用的调用方法，提高</a:t>
            </a:r>
            <a:r>
              <a:rPr lang="zh-CN" sz="1600">
                <a:latin typeface="Arial"/>
                <a:ea typeface="微软雅黑"/>
              </a:rPr>
              <a:t>了</a:t>
            </a:r>
            <a:r>
              <a:rPr sz="1600">
                <a:latin typeface="Arial"/>
                <a:ea typeface="微软雅黑"/>
              </a:rPr>
              <a:t>系统的稳定性。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3. 数据库在数据量海量增加时，数据库性能会降低</a:t>
            </a:r>
            <a:r>
              <a:rPr lang="zh-CN" sz="1600">
                <a:latin typeface="Arial"/>
                <a:ea typeface="微软雅黑"/>
              </a:rPr>
              <a:t>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 b="1">
                <a:latin typeface="Arial"/>
                <a:ea typeface="微软雅黑"/>
              </a:rPr>
              <a:t>解决方法：</a:t>
            </a:r>
            <a:r>
              <a:rPr lang="zh-CN" sz="1600">
                <a:latin typeface="Arial"/>
                <a:ea typeface="微软雅黑"/>
              </a:rPr>
              <a:t>已进行分表，将字段间的</a:t>
            </a:r>
            <a:r>
              <a:rPr lang="zh-CN" sz="1600">
                <a:solidFill>
                  <a:srgbClr val="FF0000"/>
                </a:solidFill>
                <a:latin typeface="Arial"/>
                <a:ea typeface="微软雅黑"/>
              </a:rPr>
              <a:t>外键约束转移至业务层实现</a:t>
            </a:r>
            <a:r>
              <a:rPr lang="zh-CN" sz="1600">
                <a:latin typeface="Arial"/>
                <a:ea typeface="微软雅黑"/>
              </a:rPr>
              <a:t>。未来</a:t>
            </a:r>
            <a:r>
              <a:rPr sz="1600">
                <a:latin typeface="Arial"/>
                <a:ea typeface="微软雅黑"/>
              </a:rPr>
              <a:t>需要进行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分库设计</a:t>
            </a:r>
            <a:r>
              <a:rPr sz="1600">
                <a:latin typeface="Arial"/>
                <a:ea typeface="微软雅黑"/>
              </a:rPr>
              <a:t>来优化，dal层设计需要变动。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616567" y="90429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13" name="标题"/>
          <p:cNvGrpSpPr/>
          <p:nvPr/>
        </p:nvGrpSpPr>
        <p:grpSpPr bwMode="auto">
          <a:xfrm>
            <a:off x="462915" y="147320"/>
            <a:ext cx="2379345" cy="629427"/>
            <a:chOff x="462715" y="149706"/>
            <a:chExt cx="2623384" cy="771660"/>
          </a:xfrm>
        </p:grpSpPr>
        <p:cxnSp>
          <p:nvCxnSpPr>
            <p:cNvPr id="15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trong Preparation"/>
            <p:cNvSpPr txBox="1"/>
            <p:nvPr/>
          </p:nvSpPr>
          <p:spPr bwMode="auto">
            <a:xfrm>
              <a:off x="462715" y="572602"/>
              <a:ext cx="2623384" cy="3487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summary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" name="基础扎实"/>
            <p:cNvSpPr txBox="1"/>
            <p:nvPr/>
          </p:nvSpPr>
          <p:spPr bwMode="auto">
            <a:xfrm>
              <a:off x="462715" y="149706"/>
              <a:ext cx="2623384" cy="63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项目总结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379855" y="1107440"/>
            <a:ext cx="2669540" cy="539773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380729" y="1567833"/>
              <a:ext cx="2699358" cy="3989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架构演进的可能性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7" name="人才梯队"/>
          <p:cNvSpPr txBox="1"/>
          <p:nvPr/>
        </p:nvSpPr>
        <p:spPr bwMode="auto">
          <a:xfrm>
            <a:off x="741680" y="1930400"/>
            <a:ext cx="1125156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当应用程序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越来越大</a:t>
            </a:r>
            <a:r>
              <a:rPr sz="1600">
                <a:latin typeface="Arial"/>
                <a:ea typeface="微软雅黑"/>
              </a:rPr>
              <a:t>，微服务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越来越多</a:t>
            </a:r>
            <a:r>
              <a:rPr sz="1600">
                <a:latin typeface="Arial"/>
                <a:ea typeface="微软雅黑"/>
              </a:rPr>
              <a:t>，或者在同一个服务上同时运行多个实例时，微服务之间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通信将会变得愈发复杂</a:t>
            </a:r>
            <a:r>
              <a:rPr sz="1600">
                <a:latin typeface="Arial"/>
                <a:ea typeface="微软雅黑"/>
              </a:rPr>
              <a:t>。这时，可以将微服务架构演进成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Service mesh架构</a:t>
            </a:r>
            <a:r>
              <a:rPr sz="1600">
                <a:latin typeface="Arial"/>
                <a:ea typeface="微软雅黑"/>
              </a:rPr>
              <a:t>，它是一个新兴的架构形式，是微服务的进化版本，旨在以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减少管理和编程开销</a:t>
            </a:r>
            <a:r>
              <a:rPr sz="1600">
                <a:latin typeface="Arial"/>
                <a:ea typeface="微软雅黑"/>
              </a:rPr>
              <a:t>的形式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来连接</a:t>
            </a:r>
            <a:r>
              <a:rPr sz="1600">
                <a:latin typeface="Arial"/>
                <a:ea typeface="微软雅黑"/>
              </a:rPr>
              <a:t>这些微服务。它将微服务通信抽象为单独一层，在此层实现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负载均衡、服务发现、认证授权、监控追踪和流量控制等</a:t>
            </a:r>
            <a:r>
              <a:rPr sz="1600">
                <a:latin typeface="Arial"/>
                <a:ea typeface="微软雅黑"/>
              </a:rPr>
              <a:t>分布式系统所需要的功能。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Service Mesh作为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和服务对等</a:t>
            </a:r>
            <a:r>
              <a:rPr sz="1600">
                <a:latin typeface="Arial"/>
                <a:ea typeface="微软雅黑"/>
              </a:rPr>
              <a:t>的代理服务，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接管服务的流量</a:t>
            </a:r>
            <a:r>
              <a:rPr sz="1600">
                <a:latin typeface="Arial"/>
                <a:ea typeface="微软雅黑"/>
              </a:rPr>
              <a:t>，通过代理之间的通信间接完成服务之间的通信请求。该架构解决了微服务的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三大问题</a:t>
            </a:r>
            <a:r>
              <a:rPr sz="1600">
                <a:latin typeface="Arial"/>
                <a:ea typeface="微软雅黑"/>
              </a:rPr>
              <a:t>：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1.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花更多精力</a:t>
            </a:r>
            <a:r>
              <a:rPr sz="1600">
                <a:latin typeface="Arial"/>
                <a:ea typeface="微软雅黑"/>
              </a:rPr>
              <a:t>去掌握和管理复杂的框架本身，去追踪和解决框架出现的问题也绝非易事；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2.开发框架通常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只支持一种或几种</a:t>
            </a:r>
            <a:r>
              <a:rPr sz="1600">
                <a:latin typeface="Arial"/>
                <a:ea typeface="微软雅黑"/>
              </a:rPr>
              <a:t>特定的语言；</a:t>
            </a:r>
            <a:endParaRPr sz="1600">
              <a:latin typeface="Arial"/>
              <a:ea typeface="微软雅黑"/>
            </a:endParaRPr>
          </a:p>
          <a:p>
            <a:pPr indent="457200" algn="just" defTabSz="457200">
              <a:lnSpc>
                <a:spcPct val="150000"/>
              </a:lnSpc>
              <a:defRPr/>
            </a:pPr>
            <a:r>
              <a:rPr sz="1600">
                <a:latin typeface="Arial"/>
                <a:ea typeface="微软雅黑"/>
              </a:rPr>
              <a:t>3.复杂项目依赖时的</a:t>
            </a:r>
            <a:r>
              <a:rPr sz="1600">
                <a:solidFill>
                  <a:srgbClr val="FF0000"/>
                </a:solidFill>
                <a:latin typeface="Arial"/>
                <a:ea typeface="微软雅黑"/>
              </a:rPr>
              <a:t>库版本兼容</a:t>
            </a:r>
            <a:r>
              <a:rPr sz="1600">
                <a:latin typeface="Arial"/>
                <a:ea typeface="微软雅黑"/>
              </a:rPr>
              <a:t>问题</a:t>
            </a:r>
            <a:endParaRPr sz="1600">
              <a:latin typeface="Arial"/>
              <a:ea typeface="微软雅黑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840087" y="110749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13" name="标题"/>
          <p:cNvGrpSpPr/>
          <p:nvPr/>
        </p:nvGrpSpPr>
        <p:grpSpPr bwMode="auto">
          <a:xfrm>
            <a:off x="462915" y="147320"/>
            <a:ext cx="2379345" cy="629427"/>
            <a:chOff x="462715" y="149706"/>
            <a:chExt cx="2623384" cy="771660"/>
          </a:xfrm>
        </p:grpSpPr>
        <p:cxnSp>
          <p:nvCxnSpPr>
            <p:cNvPr id="15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trong Preparation"/>
            <p:cNvSpPr txBox="1"/>
            <p:nvPr/>
          </p:nvSpPr>
          <p:spPr bwMode="auto">
            <a:xfrm>
              <a:off x="462715" y="572602"/>
              <a:ext cx="2623384" cy="3487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summary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" name="基础扎实"/>
            <p:cNvSpPr txBox="1"/>
            <p:nvPr/>
          </p:nvSpPr>
          <p:spPr bwMode="auto">
            <a:xfrm>
              <a:off x="462715" y="149706"/>
              <a:ext cx="2623384" cy="63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项目总结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齿轮"/>
          <p:cNvSpPr>
            <a:spLocks noChangeAspect="1"/>
          </p:cNvSpPr>
          <p:nvPr/>
        </p:nvSpPr>
        <p:spPr bwMode="auto">
          <a:xfrm>
            <a:off x="5480058" y="908050"/>
            <a:ext cx="1231884" cy="1234318"/>
          </a:xfrm>
          <a:custGeom>
            <a:avLst/>
            <a:gdLst>
              <a:gd name="T0" fmla="*/ 3717 w 3906"/>
              <a:gd name="T1" fmla="*/ 1560 h 3920"/>
              <a:gd name="T2" fmla="*/ 3475 w 3906"/>
              <a:gd name="T3" fmla="*/ 1560 h 3920"/>
              <a:gd name="T4" fmla="*/ 3313 w 3906"/>
              <a:gd name="T5" fmla="*/ 1170 h 3920"/>
              <a:gd name="T6" fmla="*/ 3491 w 3906"/>
              <a:gd name="T7" fmla="*/ 992 h 3920"/>
              <a:gd name="T8" fmla="*/ 3491 w 3906"/>
              <a:gd name="T9" fmla="*/ 709 h 3920"/>
              <a:gd name="T10" fmla="*/ 3215 w 3906"/>
              <a:gd name="T11" fmla="*/ 433 h 3920"/>
              <a:gd name="T12" fmla="*/ 3074 w 3906"/>
              <a:gd name="T13" fmla="*/ 374 h 3920"/>
              <a:gd name="T14" fmla="*/ 2932 w 3906"/>
              <a:gd name="T15" fmla="*/ 433 h 3920"/>
              <a:gd name="T16" fmla="*/ 2752 w 3906"/>
              <a:gd name="T17" fmla="*/ 609 h 3920"/>
              <a:gd name="T18" fmla="*/ 2346 w 3906"/>
              <a:gd name="T19" fmla="*/ 442 h 3920"/>
              <a:gd name="T20" fmla="*/ 2346 w 3906"/>
              <a:gd name="T21" fmla="*/ 200 h 3920"/>
              <a:gd name="T22" fmla="*/ 2153 w 3906"/>
              <a:gd name="T23" fmla="*/ 0 h 3920"/>
              <a:gd name="T24" fmla="*/ 1762 w 3906"/>
              <a:gd name="T25" fmla="*/ 0 h 3920"/>
              <a:gd name="T26" fmla="*/ 1560 w 3906"/>
              <a:gd name="T27" fmla="*/ 200 h 3920"/>
              <a:gd name="T28" fmla="*/ 1560 w 3906"/>
              <a:gd name="T29" fmla="*/ 442 h 3920"/>
              <a:gd name="T30" fmla="*/ 1174 w 3906"/>
              <a:gd name="T31" fmla="*/ 601 h 3920"/>
              <a:gd name="T32" fmla="*/ 1009 w 3906"/>
              <a:gd name="T33" fmla="*/ 435 h 3920"/>
              <a:gd name="T34" fmla="*/ 726 w 3906"/>
              <a:gd name="T35" fmla="*/ 435 h 3920"/>
              <a:gd name="T36" fmla="*/ 450 w 3906"/>
              <a:gd name="T37" fmla="*/ 711 h 3920"/>
              <a:gd name="T38" fmla="*/ 450 w 3906"/>
              <a:gd name="T39" fmla="*/ 994 h 3920"/>
              <a:gd name="T40" fmla="*/ 611 w 3906"/>
              <a:gd name="T41" fmla="*/ 1155 h 3920"/>
              <a:gd name="T42" fmla="*/ 441 w 3906"/>
              <a:gd name="T43" fmla="*/ 1560 h 3920"/>
              <a:gd name="T44" fmla="*/ 204 w 3906"/>
              <a:gd name="T45" fmla="*/ 1560 h 3920"/>
              <a:gd name="T46" fmla="*/ 0 w 3906"/>
              <a:gd name="T47" fmla="*/ 1761 h 3920"/>
              <a:gd name="T48" fmla="*/ 0 w 3906"/>
              <a:gd name="T49" fmla="*/ 2152 h 3920"/>
              <a:gd name="T50" fmla="*/ 204 w 3906"/>
              <a:gd name="T51" fmla="*/ 2347 h 3920"/>
              <a:gd name="T52" fmla="*/ 439 w 3906"/>
              <a:gd name="T53" fmla="*/ 2347 h 3920"/>
              <a:gd name="T54" fmla="*/ 608 w 3906"/>
              <a:gd name="T55" fmla="*/ 2754 h 3920"/>
              <a:gd name="T56" fmla="*/ 448 w 3906"/>
              <a:gd name="T57" fmla="*/ 2916 h 3920"/>
              <a:gd name="T58" fmla="*/ 448 w 3906"/>
              <a:gd name="T59" fmla="*/ 3199 h 3920"/>
              <a:gd name="T60" fmla="*/ 724 w 3906"/>
              <a:gd name="T61" fmla="*/ 3476 h 3920"/>
              <a:gd name="T62" fmla="*/ 866 w 3906"/>
              <a:gd name="T63" fmla="*/ 3535 h 3920"/>
              <a:gd name="T64" fmla="*/ 1007 w 3906"/>
              <a:gd name="T65" fmla="*/ 3476 h 3920"/>
              <a:gd name="T66" fmla="*/ 1167 w 3906"/>
              <a:gd name="T67" fmla="*/ 3315 h 3920"/>
              <a:gd name="T68" fmla="*/ 1560 w 3906"/>
              <a:gd name="T69" fmla="*/ 3478 h 3920"/>
              <a:gd name="T70" fmla="*/ 1560 w 3906"/>
              <a:gd name="T71" fmla="*/ 3713 h 3920"/>
              <a:gd name="T72" fmla="*/ 1762 w 3906"/>
              <a:gd name="T73" fmla="*/ 3920 h 3920"/>
              <a:gd name="T74" fmla="*/ 2153 w 3906"/>
              <a:gd name="T75" fmla="*/ 3920 h 3920"/>
              <a:gd name="T76" fmla="*/ 2346 w 3906"/>
              <a:gd name="T77" fmla="*/ 3713 h 3920"/>
              <a:gd name="T78" fmla="*/ 2346 w 3906"/>
              <a:gd name="T79" fmla="*/ 3478 h 3920"/>
              <a:gd name="T80" fmla="*/ 2758 w 3906"/>
              <a:gd name="T81" fmla="*/ 3306 h 3920"/>
              <a:gd name="T82" fmla="*/ 2932 w 3906"/>
              <a:gd name="T83" fmla="*/ 3478 h 3920"/>
              <a:gd name="T84" fmla="*/ 3075 w 3906"/>
              <a:gd name="T85" fmla="*/ 3537 h 3920"/>
              <a:gd name="T86" fmla="*/ 3217 w 3906"/>
              <a:gd name="T87" fmla="*/ 3478 h 3920"/>
              <a:gd name="T88" fmla="*/ 3493 w 3906"/>
              <a:gd name="T89" fmla="*/ 3202 h 3920"/>
              <a:gd name="T90" fmla="*/ 3493 w 3906"/>
              <a:gd name="T91" fmla="*/ 2919 h 3920"/>
              <a:gd name="T92" fmla="*/ 3317 w 3906"/>
              <a:gd name="T93" fmla="*/ 2740 h 3920"/>
              <a:gd name="T94" fmla="*/ 3477 w 3906"/>
              <a:gd name="T95" fmla="*/ 2347 h 3920"/>
              <a:gd name="T96" fmla="*/ 3717 w 3906"/>
              <a:gd name="T97" fmla="*/ 2347 h 3920"/>
              <a:gd name="T98" fmla="*/ 3906 w 3906"/>
              <a:gd name="T99" fmla="*/ 2152 h 3920"/>
              <a:gd name="T100" fmla="*/ 3906 w 3906"/>
              <a:gd name="T101" fmla="*/ 1761 h 3920"/>
              <a:gd name="T102" fmla="*/ 3717 w 3906"/>
              <a:gd name="T103" fmla="*/ 1560 h 3920"/>
              <a:gd name="T104" fmla="*/ 2540 w 3906"/>
              <a:gd name="T105" fmla="*/ 1960 h 3920"/>
              <a:gd name="T106" fmla="*/ 1958 w 3906"/>
              <a:gd name="T107" fmla="*/ 2542 h 3920"/>
              <a:gd name="T108" fmla="*/ 1376 w 3906"/>
              <a:gd name="T109" fmla="*/ 1960 h 3920"/>
              <a:gd name="T110" fmla="*/ 1958 w 3906"/>
              <a:gd name="T111" fmla="*/ 1378 h 3920"/>
              <a:gd name="T112" fmla="*/ 2540 w 3906"/>
              <a:gd name="T113" fmla="*/ 196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06" h="3920" fill="norm" stroke="1" extrusionOk="0">
                <a:moveTo>
                  <a:pt x="3717" y="1560"/>
                </a:moveTo>
                <a:lnTo>
                  <a:pt x="3475" y="1560"/>
                </a:lnTo>
                <a:cubicBezTo>
                  <a:pt x="3439" y="1427"/>
                  <a:pt x="3384" y="1291"/>
                  <a:pt x="3313" y="1170"/>
                </a:cubicBezTo>
                <a:lnTo>
                  <a:pt x="3491" y="992"/>
                </a:lnTo>
                <a:cubicBezTo>
                  <a:pt x="3570" y="914"/>
                  <a:pt x="3570" y="787"/>
                  <a:pt x="3491" y="709"/>
                </a:cubicBezTo>
                <a:lnTo>
                  <a:pt x="3215" y="433"/>
                </a:lnTo>
                <a:cubicBezTo>
                  <a:pt x="3177" y="395"/>
                  <a:pt x="3127" y="374"/>
                  <a:pt x="3074" y="374"/>
                </a:cubicBezTo>
                <a:cubicBezTo>
                  <a:pt x="3020" y="374"/>
                  <a:pt x="2970" y="395"/>
                  <a:pt x="2932" y="433"/>
                </a:cubicBezTo>
                <a:lnTo>
                  <a:pt x="2752" y="609"/>
                </a:lnTo>
                <a:cubicBezTo>
                  <a:pt x="2628" y="536"/>
                  <a:pt x="2493" y="479"/>
                  <a:pt x="2346" y="442"/>
                </a:cubicBezTo>
                <a:lnTo>
                  <a:pt x="2346" y="200"/>
                </a:lnTo>
                <a:cubicBezTo>
                  <a:pt x="2346" y="90"/>
                  <a:pt x="2264" y="0"/>
                  <a:pt x="2153" y="0"/>
                </a:cubicBezTo>
                <a:lnTo>
                  <a:pt x="1762" y="0"/>
                </a:lnTo>
                <a:cubicBezTo>
                  <a:pt x="1652" y="0"/>
                  <a:pt x="1560" y="90"/>
                  <a:pt x="1560" y="200"/>
                </a:cubicBezTo>
                <a:lnTo>
                  <a:pt x="1560" y="442"/>
                </a:lnTo>
                <a:cubicBezTo>
                  <a:pt x="1426" y="477"/>
                  <a:pt x="1294" y="531"/>
                  <a:pt x="1174" y="601"/>
                </a:cubicBezTo>
                <a:lnTo>
                  <a:pt x="1009" y="435"/>
                </a:lnTo>
                <a:cubicBezTo>
                  <a:pt x="930" y="357"/>
                  <a:pt x="804" y="357"/>
                  <a:pt x="726" y="435"/>
                </a:cubicBezTo>
                <a:lnTo>
                  <a:pt x="450" y="711"/>
                </a:lnTo>
                <a:cubicBezTo>
                  <a:pt x="372" y="789"/>
                  <a:pt x="372" y="916"/>
                  <a:pt x="450" y="994"/>
                </a:cubicBezTo>
                <a:lnTo>
                  <a:pt x="611" y="1155"/>
                </a:lnTo>
                <a:cubicBezTo>
                  <a:pt x="536" y="1280"/>
                  <a:pt x="478" y="1413"/>
                  <a:pt x="441" y="1560"/>
                </a:cubicBezTo>
                <a:lnTo>
                  <a:pt x="204" y="1560"/>
                </a:lnTo>
                <a:cubicBezTo>
                  <a:pt x="94" y="1560"/>
                  <a:pt x="0" y="1651"/>
                  <a:pt x="0" y="1761"/>
                </a:cubicBezTo>
                <a:lnTo>
                  <a:pt x="0" y="2152"/>
                </a:lnTo>
                <a:cubicBezTo>
                  <a:pt x="0" y="2263"/>
                  <a:pt x="94" y="2347"/>
                  <a:pt x="204" y="2347"/>
                </a:cubicBezTo>
                <a:lnTo>
                  <a:pt x="439" y="2347"/>
                </a:lnTo>
                <a:cubicBezTo>
                  <a:pt x="476" y="2493"/>
                  <a:pt x="534" y="2629"/>
                  <a:pt x="608" y="2754"/>
                </a:cubicBezTo>
                <a:lnTo>
                  <a:pt x="448" y="2916"/>
                </a:lnTo>
                <a:cubicBezTo>
                  <a:pt x="370" y="2994"/>
                  <a:pt x="370" y="3121"/>
                  <a:pt x="448" y="3199"/>
                </a:cubicBezTo>
                <a:lnTo>
                  <a:pt x="724" y="3476"/>
                </a:lnTo>
                <a:cubicBezTo>
                  <a:pt x="763" y="3515"/>
                  <a:pt x="815" y="3535"/>
                  <a:pt x="866" y="3535"/>
                </a:cubicBezTo>
                <a:cubicBezTo>
                  <a:pt x="917" y="3535"/>
                  <a:pt x="968" y="3515"/>
                  <a:pt x="1007" y="3476"/>
                </a:cubicBezTo>
                <a:lnTo>
                  <a:pt x="1167" y="3315"/>
                </a:lnTo>
                <a:cubicBezTo>
                  <a:pt x="1289" y="3386"/>
                  <a:pt x="1413" y="3441"/>
                  <a:pt x="1560" y="3478"/>
                </a:cubicBezTo>
                <a:lnTo>
                  <a:pt x="1560" y="3713"/>
                </a:lnTo>
                <a:cubicBezTo>
                  <a:pt x="1560" y="3824"/>
                  <a:pt x="1652" y="3920"/>
                  <a:pt x="1762" y="3920"/>
                </a:cubicBezTo>
                <a:lnTo>
                  <a:pt x="2153" y="3920"/>
                </a:lnTo>
                <a:cubicBezTo>
                  <a:pt x="2264" y="3920"/>
                  <a:pt x="2346" y="3824"/>
                  <a:pt x="2346" y="3713"/>
                </a:cubicBezTo>
                <a:lnTo>
                  <a:pt x="2346" y="3478"/>
                </a:lnTo>
                <a:cubicBezTo>
                  <a:pt x="2493" y="3440"/>
                  <a:pt x="2632" y="3381"/>
                  <a:pt x="2758" y="3306"/>
                </a:cubicBezTo>
                <a:lnTo>
                  <a:pt x="2932" y="3478"/>
                </a:lnTo>
                <a:cubicBezTo>
                  <a:pt x="2971" y="3518"/>
                  <a:pt x="3024" y="3537"/>
                  <a:pt x="3075" y="3537"/>
                </a:cubicBezTo>
                <a:cubicBezTo>
                  <a:pt x="3126" y="3537"/>
                  <a:pt x="3178" y="3518"/>
                  <a:pt x="3217" y="3478"/>
                </a:cubicBezTo>
                <a:lnTo>
                  <a:pt x="3493" y="3202"/>
                </a:lnTo>
                <a:cubicBezTo>
                  <a:pt x="3571" y="3124"/>
                  <a:pt x="3572" y="2997"/>
                  <a:pt x="3493" y="2919"/>
                </a:cubicBezTo>
                <a:lnTo>
                  <a:pt x="3317" y="2740"/>
                </a:lnTo>
                <a:cubicBezTo>
                  <a:pt x="3387" y="2619"/>
                  <a:pt x="3441" y="2493"/>
                  <a:pt x="3477" y="2347"/>
                </a:cubicBezTo>
                <a:lnTo>
                  <a:pt x="3717" y="2347"/>
                </a:lnTo>
                <a:cubicBezTo>
                  <a:pt x="3828" y="2347"/>
                  <a:pt x="3906" y="2263"/>
                  <a:pt x="3906" y="2152"/>
                </a:cubicBezTo>
                <a:lnTo>
                  <a:pt x="3906" y="1761"/>
                </a:lnTo>
                <a:cubicBezTo>
                  <a:pt x="3906" y="1651"/>
                  <a:pt x="3828" y="1560"/>
                  <a:pt x="3717" y="1560"/>
                </a:cubicBezTo>
                <a:close/>
                <a:moveTo>
                  <a:pt x="2540" y="1960"/>
                </a:moveTo>
                <a:cubicBezTo>
                  <a:pt x="2540" y="2281"/>
                  <a:pt x="2279" y="2542"/>
                  <a:pt x="1958" y="2542"/>
                </a:cubicBezTo>
                <a:cubicBezTo>
                  <a:pt x="1637" y="2542"/>
                  <a:pt x="1376" y="2281"/>
                  <a:pt x="1376" y="1960"/>
                </a:cubicBezTo>
                <a:cubicBezTo>
                  <a:pt x="1376" y="1639"/>
                  <a:pt x="1637" y="1378"/>
                  <a:pt x="1958" y="1378"/>
                </a:cubicBezTo>
                <a:cubicBezTo>
                  <a:pt x="2279" y="1378"/>
                  <a:pt x="2540" y="1639"/>
                  <a:pt x="2540" y="19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5" name="组合 1"/>
          <p:cNvGrpSpPr/>
          <p:nvPr/>
        </p:nvGrpSpPr>
        <p:grpSpPr bwMode="auto">
          <a:xfrm>
            <a:off x="5276850" y="2590194"/>
            <a:ext cx="1638300" cy="390979"/>
            <a:chOff x="5276850" y="3608085"/>
            <a:chExt cx="1638300" cy="390979"/>
          </a:xfrm>
        </p:grpSpPr>
        <p:sp>
          <p:nvSpPr>
            <p:cNvPr id="13" name="打底圆角矩形"/>
            <p:cNvSpPr/>
            <p:nvPr/>
          </p:nvSpPr>
          <p:spPr bwMode="auto">
            <a:xfrm>
              <a:off x="5276850" y="3608085"/>
              <a:ext cx="1638300" cy="390979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Part One"/>
            <p:cNvSpPr txBox="1"/>
            <p:nvPr/>
          </p:nvSpPr>
          <p:spPr bwMode="auto">
            <a:xfrm>
              <a:off x="5385531" y="3634297"/>
              <a:ext cx="142093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en-US" sz="1600">
                  <a:solidFill>
                    <a:schemeClr val="bg1">
                      <a:lumMod val="50000"/>
                    </a:schemeClr>
                  </a:solidFill>
                  <a:latin typeface="Arial"/>
                  <a:ea typeface="微软雅黑"/>
                </a:rPr>
                <a:t>Thanks</a:t>
              </a:r>
              <a:endParaRPr lang="zh-CN" sz="160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基础扎实"/>
          <p:cNvSpPr txBox="1"/>
          <p:nvPr/>
        </p:nvSpPr>
        <p:spPr bwMode="auto">
          <a:xfrm>
            <a:off x="4027804" y="3236594"/>
            <a:ext cx="4394559" cy="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zh-CN" sz="4400" b="1">
                <a:ln/>
                <a:solidFill>
                  <a:schemeClr val="accent1"/>
                </a:solidFill>
                <a:latin typeface="Arial"/>
                <a:ea typeface="微软雅黑"/>
              </a:rPr>
              <a:t>谢谢聆听</a:t>
            </a:r>
            <a:endParaRPr lang="zh-CN" sz="4400" b="1">
              <a:ln/>
              <a:solidFill>
                <a:schemeClr val="accent1"/>
              </a:solidFill>
              <a:latin typeface="Arial"/>
              <a:ea typeface="微软雅黑"/>
            </a:endParaRPr>
          </a:p>
        </p:txBody>
      </p:sp>
      <p:sp>
        <p:nvSpPr>
          <p:cNvPr id="12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  <p:sp>
        <p:nvSpPr>
          <p:cNvPr id="2" name="文本框 1"/>
          <p:cNvSpPr txBox="1"/>
          <p:nvPr/>
        </p:nvSpPr>
        <p:spPr bwMode="auto">
          <a:xfrm>
            <a:off x="3176904" y="4260214"/>
            <a:ext cx="6096359" cy="76235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defTabSz="457200">
              <a:defRPr/>
            </a:pPr>
            <a:r>
              <a:rPr lang="zh-CN" sz="4400" b="1">
                <a:solidFill>
                  <a:schemeClr val="accent1"/>
                </a:solidFill>
                <a:latin typeface="Arial"/>
                <a:ea typeface="微软雅黑"/>
              </a:rPr>
              <a:t>敬请专家提出宝贵意见</a:t>
            </a:r>
            <a:endParaRPr lang="zh-CN" sz="4400" b="1">
              <a:solidFill>
                <a:schemeClr val="accent1"/>
              </a:solidFill>
              <a:latin typeface="Arial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  <p:sp>
        <p:nvSpPr>
          <p:cNvPr id="37" name="背景色块"/>
          <p:cNvSpPr/>
          <p:nvPr/>
        </p:nvSpPr>
        <p:spPr bwMode="auto">
          <a:xfrm>
            <a:off x="-2" y="549276"/>
            <a:ext cx="7867239" cy="1638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2" name="目录组合"/>
          <p:cNvGrpSpPr/>
          <p:nvPr/>
        </p:nvGrpSpPr>
        <p:grpSpPr bwMode="auto">
          <a:xfrm>
            <a:off x="1300749" y="906759"/>
            <a:ext cx="5265737" cy="923330"/>
            <a:chOff x="1300749" y="906759"/>
            <a:chExt cx="5265737" cy="923330"/>
          </a:xfrm>
        </p:grpSpPr>
        <p:sp>
          <p:nvSpPr>
            <p:cNvPr id="23" name="目录英文"/>
            <p:cNvSpPr txBox="1"/>
            <p:nvPr/>
          </p:nvSpPr>
          <p:spPr bwMode="auto">
            <a:xfrm>
              <a:off x="3451810" y="906759"/>
              <a:ext cx="31146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defRPr/>
              </a:pPr>
              <a:r>
                <a:rPr lang="en-US" sz="5400">
                  <a:solidFill>
                    <a:schemeClr val="bg1"/>
                  </a:solidFill>
                  <a:latin typeface="Arial"/>
                  <a:ea typeface="微软雅黑"/>
                </a:rPr>
                <a:t>contents</a:t>
              </a:r>
              <a:endParaRPr lang="zh-CN" sz="5400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  <p:cxnSp>
          <p:nvCxnSpPr>
            <p:cNvPr id="4" name="点缀线段"/>
            <p:cNvCxnSpPr>
              <a:cxnSpLocks/>
            </p:cNvCxnSpPr>
            <p:nvPr/>
          </p:nvCxnSpPr>
          <p:spPr bwMode="auto">
            <a:xfrm>
              <a:off x="3308935" y="958849"/>
              <a:ext cx="0" cy="81915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目录"/>
            <p:cNvSpPr txBox="1"/>
            <p:nvPr/>
          </p:nvSpPr>
          <p:spPr bwMode="auto">
            <a:xfrm>
              <a:off x="1300749" y="906759"/>
              <a:ext cx="18192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5400" b="1">
                  <a:solidFill>
                    <a:schemeClr val="bg1"/>
                  </a:solidFill>
                  <a:latin typeface="Arial"/>
                  <a:ea typeface="微软雅黑"/>
                </a:rPr>
                <a:t>目录</a:t>
              </a:r>
              <a:endParaRPr lang="zh-CN" sz="5400" b="1">
                <a:solidFill>
                  <a:schemeClr val="bg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6" name="组合 1"/>
          <p:cNvGrpSpPr/>
          <p:nvPr/>
        </p:nvGrpSpPr>
        <p:grpSpPr bwMode="auto">
          <a:xfrm>
            <a:off x="1300749" y="2561721"/>
            <a:ext cx="4909004" cy="583565"/>
            <a:chOff x="1479115" y="2736849"/>
            <a:chExt cx="4909004" cy="583565"/>
          </a:xfrm>
        </p:grpSpPr>
        <p:sp>
          <p:nvSpPr>
            <p:cNvPr id="38" name="基础扎实 / Strong Preparation"/>
            <p:cNvSpPr/>
            <p:nvPr/>
          </p:nvSpPr>
          <p:spPr bwMode="auto">
            <a:xfrm>
              <a:off x="2263010" y="2736849"/>
              <a:ext cx="4125109" cy="5835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sz="3200" b="1">
                  <a:solidFill>
                    <a:schemeClr val="accent1"/>
                  </a:solidFill>
                  <a:latin typeface="Arial"/>
                  <a:ea typeface="微软雅黑"/>
                  <a:cs typeface="微软雅黑"/>
                </a:rPr>
                <a:t>项目简介</a:t>
              </a:r>
              <a:endParaRPr lang="zh-CN" sz="3200" b="1">
                <a:solidFill>
                  <a:schemeClr val="accent1"/>
                </a:solidFill>
                <a:latin typeface="Arial"/>
                <a:ea typeface="微软雅黑"/>
                <a:cs typeface="微软雅黑"/>
              </a:endParaRPr>
            </a:p>
          </p:txBody>
        </p:sp>
        <p:sp>
          <p:nvSpPr>
            <p:cNvPr id="19" name="标题 1"/>
            <p:cNvSpPr/>
            <p:nvPr/>
          </p:nvSpPr>
          <p:spPr bwMode="auto">
            <a:xfrm>
              <a:off x="1479115" y="2756351"/>
              <a:ext cx="545770" cy="5457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2400">
                  <a:latin typeface="Arial"/>
                  <a:ea typeface="微软雅黑"/>
                </a:rPr>
                <a:t>01</a:t>
              </a:r>
              <a:endParaRPr lang="zh-CN" sz="2400">
                <a:latin typeface="Arial"/>
                <a:ea typeface="微软雅黑"/>
              </a:endParaRPr>
            </a:p>
          </p:txBody>
        </p:sp>
      </p:grpSp>
      <p:grpSp>
        <p:nvGrpSpPr>
          <p:cNvPr id="24" name="组合 2"/>
          <p:cNvGrpSpPr/>
          <p:nvPr/>
        </p:nvGrpSpPr>
        <p:grpSpPr bwMode="auto">
          <a:xfrm>
            <a:off x="1300749" y="3458122"/>
            <a:ext cx="4909004" cy="583565"/>
            <a:chOff x="1479115" y="2736849"/>
            <a:chExt cx="4909004" cy="583565"/>
          </a:xfrm>
        </p:grpSpPr>
        <p:sp>
          <p:nvSpPr>
            <p:cNvPr id="26" name="工作踏实 / Diligent Effort"/>
            <p:cNvSpPr/>
            <p:nvPr/>
          </p:nvSpPr>
          <p:spPr bwMode="auto">
            <a:xfrm>
              <a:off x="2263010" y="2736849"/>
              <a:ext cx="4125109" cy="5835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 defTabSz="457200">
                <a:defRPr/>
              </a:pPr>
              <a:endParaRPr lang="zh-CN" sz="32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标题 2"/>
            <p:cNvSpPr/>
            <p:nvPr/>
          </p:nvSpPr>
          <p:spPr bwMode="auto">
            <a:xfrm>
              <a:off x="1479115" y="2756351"/>
              <a:ext cx="545770" cy="5457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2400">
                  <a:latin typeface="Arial"/>
                  <a:ea typeface="微软雅黑"/>
                </a:rPr>
                <a:t>02</a:t>
              </a:r>
              <a:endParaRPr lang="zh-CN" sz="2400">
                <a:latin typeface="Arial"/>
                <a:ea typeface="微软雅黑"/>
              </a:endParaRPr>
            </a:p>
          </p:txBody>
        </p:sp>
      </p:grpSp>
      <p:grpSp>
        <p:nvGrpSpPr>
          <p:cNvPr id="34" name="组合 3"/>
          <p:cNvGrpSpPr/>
          <p:nvPr/>
        </p:nvGrpSpPr>
        <p:grpSpPr bwMode="auto">
          <a:xfrm>
            <a:off x="1300749" y="4378039"/>
            <a:ext cx="4909004" cy="583565"/>
            <a:chOff x="1479115" y="2736849"/>
            <a:chExt cx="4909004" cy="583565"/>
          </a:xfrm>
        </p:grpSpPr>
        <p:sp>
          <p:nvSpPr>
            <p:cNvPr id="36" name="作风朴实 / Practical Attitude"/>
            <p:cNvSpPr/>
            <p:nvPr/>
          </p:nvSpPr>
          <p:spPr bwMode="auto">
            <a:xfrm>
              <a:off x="2263010" y="2736849"/>
              <a:ext cx="4125109" cy="5835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sz="3200" b="1">
                  <a:solidFill>
                    <a:schemeClr val="accent1"/>
                  </a:solidFill>
                  <a:latin typeface="Arial"/>
                  <a:ea typeface="微软雅黑"/>
                </a:rPr>
                <a:t>项目演示</a:t>
              </a:r>
              <a:endParaRPr 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ea typeface="微软雅黑"/>
                <a:cs typeface="微软雅黑"/>
              </a:endParaRPr>
            </a:p>
          </p:txBody>
        </p:sp>
        <p:sp>
          <p:nvSpPr>
            <p:cNvPr id="39" name="标题 3"/>
            <p:cNvSpPr/>
            <p:nvPr/>
          </p:nvSpPr>
          <p:spPr bwMode="auto">
            <a:xfrm>
              <a:off x="1479115" y="2756351"/>
              <a:ext cx="545770" cy="5457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2400">
                  <a:latin typeface="Arial"/>
                  <a:ea typeface="微软雅黑"/>
                </a:rPr>
                <a:t>03</a:t>
              </a:r>
              <a:endParaRPr lang="zh-CN" sz="2400">
                <a:latin typeface="Arial"/>
                <a:ea typeface="微软雅黑"/>
              </a:endParaRPr>
            </a:p>
          </p:txBody>
        </p:sp>
      </p:grpSp>
      <p:pic>
        <p:nvPicPr>
          <p:cNvPr id="3" name="桃李园"/>
          <p:cNvPicPr/>
          <p:nvPr/>
        </p:nvPicPr>
        <p:blipFill>
          <a:blip r:embed="rId2"/>
          <a:stretch/>
        </p:blipFill>
        <p:spPr bwMode="auto">
          <a:xfrm>
            <a:off x="7872000" y="0"/>
            <a:ext cx="4320000" cy="6855973"/>
          </a:xfrm>
          <a:prstGeom prst="rect">
            <a:avLst/>
          </a:prstGeom>
        </p:spPr>
      </p:pic>
      <p:grpSp>
        <p:nvGrpSpPr>
          <p:cNvPr id="5" name="竖线组合"/>
          <p:cNvGrpSpPr/>
          <p:nvPr/>
        </p:nvGrpSpPr>
        <p:grpSpPr bwMode="auto">
          <a:xfrm>
            <a:off x="9299575" y="-7938"/>
            <a:ext cx="1439863" cy="6869113"/>
            <a:chOff x="9299575" y="-7938"/>
            <a:chExt cx="1439863" cy="6869113"/>
          </a:xfrm>
        </p:grpSpPr>
        <p:sp>
          <p:nvSpPr>
            <p:cNvPr id="28" name="Line 20"/>
            <p:cNvSpPr>
              <a:spLocks noChangeShapeType="1"/>
            </p:cNvSpPr>
            <p:nvPr/>
          </p:nvSpPr>
          <p:spPr bwMode="auto">
            <a:xfrm>
              <a:off x="9299575" y="-7938"/>
              <a:ext cx="0" cy="686911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  <p:sp>
          <p:nvSpPr>
            <p:cNvPr id="29" name="Line 21"/>
            <p:cNvSpPr>
              <a:spLocks noChangeShapeType="1"/>
            </p:cNvSpPr>
            <p:nvPr/>
          </p:nvSpPr>
          <p:spPr bwMode="auto">
            <a:xfrm>
              <a:off x="10739438" y="-7938"/>
              <a:ext cx="0" cy="6869113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7" name="横线组合"/>
          <p:cNvGrpSpPr/>
          <p:nvPr/>
        </p:nvGrpSpPr>
        <p:grpSpPr bwMode="auto">
          <a:xfrm>
            <a:off x="7851775" y="1368425"/>
            <a:ext cx="4335463" cy="4114800"/>
            <a:chOff x="7851775" y="1368425"/>
            <a:chExt cx="4335463" cy="4114800"/>
          </a:xfrm>
        </p:grpSpPr>
        <p:sp>
          <p:nvSpPr>
            <p:cNvPr id="30" name="Line 22"/>
            <p:cNvSpPr>
              <a:spLocks noChangeShapeType="1"/>
            </p:cNvSpPr>
            <p:nvPr/>
          </p:nvSpPr>
          <p:spPr bwMode="auto">
            <a:xfrm>
              <a:off x="7851775" y="1368425"/>
              <a:ext cx="4335463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  <p:sp>
          <p:nvSpPr>
            <p:cNvPr id="31" name="Line 23"/>
            <p:cNvSpPr>
              <a:spLocks noChangeShapeType="1"/>
            </p:cNvSpPr>
            <p:nvPr/>
          </p:nvSpPr>
          <p:spPr bwMode="auto">
            <a:xfrm>
              <a:off x="7851775" y="2740024"/>
              <a:ext cx="4335463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  <p:sp>
          <p:nvSpPr>
            <p:cNvPr id="32" name="Line 24"/>
            <p:cNvSpPr>
              <a:spLocks noChangeShapeType="1"/>
            </p:cNvSpPr>
            <p:nvPr/>
          </p:nvSpPr>
          <p:spPr bwMode="auto">
            <a:xfrm>
              <a:off x="7851775" y="4111625"/>
              <a:ext cx="4335463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  <p:sp>
          <p:nvSpPr>
            <p:cNvPr id="33" name="Line 25"/>
            <p:cNvSpPr>
              <a:spLocks noChangeShapeType="1"/>
            </p:cNvSpPr>
            <p:nvPr/>
          </p:nvSpPr>
          <p:spPr bwMode="auto">
            <a:xfrm>
              <a:off x="7851775" y="5483225"/>
              <a:ext cx="4335463" cy="0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sp>
        <p:nvSpPr>
          <p:cNvPr id="89" name="遮罩色块37%"/>
          <p:cNvSpPr>
            <a:spLocks noChangeArrowheads="1"/>
          </p:cNvSpPr>
          <p:nvPr/>
        </p:nvSpPr>
        <p:spPr bwMode="auto">
          <a:xfrm>
            <a:off x="10752137" y="4111625"/>
            <a:ext cx="1439863" cy="1371600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9" name="组合 3"/>
          <p:cNvGrpSpPr/>
          <p:nvPr/>
        </p:nvGrpSpPr>
        <p:grpSpPr bwMode="auto">
          <a:xfrm>
            <a:off x="1300749" y="5366466"/>
            <a:ext cx="4909004" cy="583565"/>
            <a:chOff x="1479115" y="2736849"/>
            <a:chExt cx="4909004" cy="583565"/>
          </a:xfrm>
        </p:grpSpPr>
        <p:sp>
          <p:nvSpPr>
            <p:cNvPr id="11" name="作风朴实 / Practical Attitude"/>
            <p:cNvSpPr/>
            <p:nvPr/>
          </p:nvSpPr>
          <p:spPr bwMode="auto">
            <a:xfrm>
              <a:off x="2263010" y="2736849"/>
              <a:ext cx="4125109" cy="5835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zh-CN" sz="3200" b="1">
                  <a:solidFill>
                    <a:schemeClr val="accent1"/>
                  </a:solidFill>
                  <a:latin typeface="Arial"/>
                  <a:ea typeface="微软雅黑"/>
                </a:rPr>
                <a:t>项目总结</a:t>
              </a:r>
              <a:endParaRPr 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ea typeface="微软雅黑"/>
                <a:cs typeface="微软雅黑"/>
              </a:endParaRPr>
            </a:p>
          </p:txBody>
        </p:sp>
        <p:sp>
          <p:nvSpPr>
            <p:cNvPr id="12" name="标题 3"/>
            <p:cNvSpPr/>
            <p:nvPr/>
          </p:nvSpPr>
          <p:spPr bwMode="auto">
            <a:xfrm>
              <a:off x="1479115" y="2756351"/>
              <a:ext cx="545770" cy="54577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n-US" sz="2400">
                  <a:latin typeface="Arial"/>
                  <a:ea typeface="微软雅黑"/>
                </a:rPr>
                <a:t>04</a:t>
              </a:r>
              <a:endParaRPr lang="zh-CN" sz="2400">
                <a:latin typeface="Arial"/>
                <a:ea typeface="微软雅黑"/>
              </a:endParaRPr>
            </a:p>
          </p:txBody>
        </p:sp>
      </p:grpSp>
      <p:sp>
        <p:nvSpPr>
          <p:cNvPr id="13" name="基础扎实 / Strong Preparation"/>
          <p:cNvSpPr/>
          <p:nvPr/>
        </p:nvSpPr>
        <p:spPr bwMode="auto">
          <a:xfrm>
            <a:off x="2079564" y="3468501"/>
            <a:ext cx="4125109" cy="58356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>
              <a:defRPr/>
            </a:pPr>
            <a:r>
              <a:rPr lang="zh-CN" sz="3200" b="1">
                <a:solidFill>
                  <a:schemeClr val="accent1"/>
                </a:solidFill>
                <a:latin typeface="Arial"/>
                <a:ea typeface="微软雅黑"/>
                <a:cs typeface="微软雅黑"/>
              </a:rPr>
              <a:t>项目实现</a:t>
            </a:r>
            <a:endParaRPr lang="zh-CN" sz="3200" b="1">
              <a:solidFill>
                <a:schemeClr val="accent1"/>
              </a:solidFill>
              <a:latin typeface="Arial"/>
              <a:ea typeface="微软雅黑"/>
              <a:cs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0" presetClass="entr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齿轮"/>
          <p:cNvSpPr>
            <a:spLocks noChangeAspect="1"/>
          </p:cNvSpPr>
          <p:nvPr/>
        </p:nvSpPr>
        <p:spPr bwMode="auto">
          <a:xfrm>
            <a:off x="5480058" y="908050"/>
            <a:ext cx="1231884" cy="1234318"/>
          </a:xfrm>
          <a:custGeom>
            <a:avLst/>
            <a:gdLst>
              <a:gd name="T0" fmla="*/ 3717 w 3906"/>
              <a:gd name="T1" fmla="*/ 1560 h 3920"/>
              <a:gd name="T2" fmla="*/ 3475 w 3906"/>
              <a:gd name="T3" fmla="*/ 1560 h 3920"/>
              <a:gd name="T4" fmla="*/ 3313 w 3906"/>
              <a:gd name="T5" fmla="*/ 1170 h 3920"/>
              <a:gd name="T6" fmla="*/ 3491 w 3906"/>
              <a:gd name="T7" fmla="*/ 992 h 3920"/>
              <a:gd name="T8" fmla="*/ 3491 w 3906"/>
              <a:gd name="T9" fmla="*/ 709 h 3920"/>
              <a:gd name="T10" fmla="*/ 3215 w 3906"/>
              <a:gd name="T11" fmla="*/ 433 h 3920"/>
              <a:gd name="T12" fmla="*/ 3074 w 3906"/>
              <a:gd name="T13" fmla="*/ 374 h 3920"/>
              <a:gd name="T14" fmla="*/ 2932 w 3906"/>
              <a:gd name="T15" fmla="*/ 433 h 3920"/>
              <a:gd name="T16" fmla="*/ 2752 w 3906"/>
              <a:gd name="T17" fmla="*/ 609 h 3920"/>
              <a:gd name="T18" fmla="*/ 2346 w 3906"/>
              <a:gd name="T19" fmla="*/ 442 h 3920"/>
              <a:gd name="T20" fmla="*/ 2346 w 3906"/>
              <a:gd name="T21" fmla="*/ 200 h 3920"/>
              <a:gd name="T22" fmla="*/ 2153 w 3906"/>
              <a:gd name="T23" fmla="*/ 0 h 3920"/>
              <a:gd name="T24" fmla="*/ 1762 w 3906"/>
              <a:gd name="T25" fmla="*/ 0 h 3920"/>
              <a:gd name="T26" fmla="*/ 1560 w 3906"/>
              <a:gd name="T27" fmla="*/ 200 h 3920"/>
              <a:gd name="T28" fmla="*/ 1560 w 3906"/>
              <a:gd name="T29" fmla="*/ 442 h 3920"/>
              <a:gd name="T30" fmla="*/ 1174 w 3906"/>
              <a:gd name="T31" fmla="*/ 601 h 3920"/>
              <a:gd name="T32" fmla="*/ 1009 w 3906"/>
              <a:gd name="T33" fmla="*/ 435 h 3920"/>
              <a:gd name="T34" fmla="*/ 726 w 3906"/>
              <a:gd name="T35" fmla="*/ 435 h 3920"/>
              <a:gd name="T36" fmla="*/ 450 w 3906"/>
              <a:gd name="T37" fmla="*/ 711 h 3920"/>
              <a:gd name="T38" fmla="*/ 450 w 3906"/>
              <a:gd name="T39" fmla="*/ 994 h 3920"/>
              <a:gd name="T40" fmla="*/ 611 w 3906"/>
              <a:gd name="T41" fmla="*/ 1155 h 3920"/>
              <a:gd name="T42" fmla="*/ 441 w 3906"/>
              <a:gd name="T43" fmla="*/ 1560 h 3920"/>
              <a:gd name="T44" fmla="*/ 204 w 3906"/>
              <a:gd name="T45" fmla="*/ 1560 h 3920"/>
              <a:gd name="T46" fmla="*/ 0 w 3906"/>
              <a:gd name="T47" fmla="*/ 1761 h 3920"/>
              <a:gd name="T48" fmla="*/ 0 w 3906"/>
              <a:gd name="T49" fmla="*/ 2152 h 3920"/>
              <a:gd name="T50" fmla="*/ 204 w 3906"/>
              <a:gd name="T51" fmla="*/ 2347 h 3920"/>
              <a:gd name="T52" fmla="*/ 439 w 3906"/>
              <a:gd name="T53" fmla="*/ 2347 h 3920"/>
              <a:gd name="T54" fmla="*/ 608 w 3906"/>
              <a:gd name="T55" fmla="*/ 2754 h 3920"/>
              <a:gd name="T56" fmla="*/ 448 w 3906"/>
              <a:gd name="T57" fmla="*/ 2916 h 3920"/>
              <a:gd name="T58" fmla="*/ 448 w 3906"/>
              <a:gd name="T59" fmla="*/ 3199 h 3920"/>
              <a:gd name="T60" fmla="*/ 724 w 3906"/>
              <a:gd name="T61" fmla="*/ 3476 h 3920"/>
              <a:gd name="T62" fmla="*/ 866 w 3906"/>
              <a:gd name="T63" fmla="*/ 3535 h 3920"/>
              <a:gd name="T64" fmla="*/ 1007 w 3906"/>
              <a:gd name="T65" fmla="*/ 3476 h 3920"/>
              <a:gd name="T66" fmla="*/ 1167 w 3906"/>
              <a:gd name="T67" fmla="*/ 3315 h 3920"/>
              <a:gd name="T68" fmla="*/ 1560 w 3906"/>
              <a:gd name="T69" fmla="*/ 3478 h 3920"/>
              <a:gd name="T70" fmla="*/ 1560 w 3906"/>
              <a:gd name="T71" fmla="*/ 3713 h 3920"/>
              <a:gd name="T72" fmla="*/ 1762 w 3906"/>
              <a:gd name="T73" fmla="*/ 3920 h 3920"/>
              <a:gd name="T74" fmla="*/ 2153 w 3906"/>
              <a:gd name="T75" fmla="*/ 3920 h 3920"/>
              <a:gd name="T76" fmla="*/ 2346 w 3906"/>
              <a:gd name="T77" fmla="*/ 3713 h 3920"/>
              <a:gd name="T78" fmla="*/ 2346 w 3906"/>
              <a:gd name="T79" fmla="*/ 3478 h 3920"/>
              <a:gd name="T80" fmla="*/ 2758 w 3906"/>
              <a:gd name="T81" fmla="*/ 3306 h 3920"/>
              <a:gd name="T82" fmla="*/ 2932 w 3906"/>
              <a:gd name="T83" fmla="*/ 3478 h 3920"/>
              <a:gd name="T84" fmla="*/ 3075 w 3906"/>
              <a:gd name="T85" fmla="*/ 3537 h 3920"/>
              <a:gd name="T86" fmla="*/ 3217 w 3906"/>
              <a:gd name="T87" fmla="*/ 3478 h 3920"/>
              <a:gd name="T88" fmla="*/ 3493 w 3906"/>
              <a:gd name="T89" fmla="*/ 3202 h 3920"/>
              <a:gd name="T90" fmla="*/ 3493 w 3906"/>
              <a:gd name="T91" fmla="*/ 2919 h 3920"/>
              <a:gd name="T92" fmla="*/ 3317 w 3906"/>
              <a:gd name="T93" fmla="*/ 2740 h 3920"/>
              <a:gd name="T94" fmla="*/ 3477 w 3906"/>
              <a:gd name="T95" fmla="*/ 2347 h 3920"/>
              <a:gd name="T96" fmla="*/ 3717 w 3906"/>
              <a:gd name="T97" fmla="*/ 2347 h 3920"/>
              <a:gd name="T98" fmla="*/ 3906 w 3906"/>
              <a:gd name="T99" fmla="*/ 2152 h 3920"/>
              <a:gd name="T100" fmla="*/ 3906 w 3906"/>
              <a:gd name="T101" fmla="*/ 1761 h 3920"/>
              <a:gd name="T102" fmla="*/ 3717 w 3906"/>
              <a:gd name="T103" fmla="*/ 1560 h 3920"/>
              <a:gd name="T104" fmla="*/ 2540 w 3906"/>
              <a:gd name="T105" fmla="*/ 1960 h 3920"/>
              <a:gd name="T106" fmla="*/ 1958 w 3906"/>
              <a:gd name="T107" fmla="*/ 2542 h 3920"/>
              <a:gd name="T108" fmla="*/ 1376 w 3906"/>
              <a:gd name="T109" fmla="*/ 1960 h 3920"/>
              <a:gd name="T110" fmla="*/ 1958 w 3906"/>
              <a:gd name="T111" fmla="*/ 1378 h 3920"/>
              <a:gd name="T112" fmla="*/ 2540 w 3906"/>
              <a:gd name="T113" fmla="*/ 196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06" h="3920" fill="norm" stroke="1" extrusionOk="0">
                <a:moveTo>
                  <a:pt x="3717" y="1560"/>
                </a:moveTo>
                <a:lnTo>
                  <a:pt x="3475" y="1560"/>
                </a:lnTo>
                <a:cubicBezTo>
                  <a:pt x="3439" y="1427"/>
                  <a:pt x="3384" y="1291"/>
                  <a:pt x="3313" y="1170"/>
                </a:cubicBezTo>
                <a:lnTo>
                  <a:pt x="3491" y="992"/>
                </a:lnTo>
                <a:cubicBezTo>
                  <a:pt x="3570" y="914"/>
                  <a:pt x="3570" y="787"/>
                  <a:pt x="3491" y="709"/>
                </a:cubicBezTo>
                <a:lnTo>
                  <a:pt x="3215" y="433"/>
                </a:lnTo>
                <a:cubicBezTo>
                  <a:pt x="3177" y="395"/>
                  <a:pt x="3127" y="374"/>
                  <a:pt x="3074" y="374"/>
                </a:cubicBezTo>
                <a:cubicBezTo>
                  <a:pt x="3020" y="374"/>
                  <a:pt x="2970" y="395"/>
                  <a:pt x="2932" y="433"/>
                </a:cubicBezTo>
                <a:lnTo>
                  <a:pt x="2752" y="609"/>
                </a:lnTo>
                <a:cubicBezTo>
                  <a:pt x="2628" y="536"/>
                  <a:pt x="2493" y="479"/>
                  <a:pt x="2346" y="442"/>
                </a:cubicBezTo>
                <a:lnTo>
                  <a:pt x="2346" y="200"/>
                </a:lnTo>
                <a:cubicBezTo>
                  <a:pt x="2346" y="90"/>
                  <a:pt x="2264" y="0"/>
                  <a:pt x="2153" y="0"/>
                </a:cubicBezTo>
                <a:lnTo>
                  <a:pt x="1762" y="0"/>
                </a:lnTo>
                <a:cubicBezTo>
                  <a:pt x="1652" y="0"/>
                  <a:pt x="1560" y="90"/>
                  <a:pt x="1560" y="200"/>
                </a:cubicBezTo>
                <a:lnTo>
                  <a:pt x="1560" y="442"/>
                </a:lnTo>
                <a:cubicBezTo>
                  <a:pt x="1426" y="477"/>
                  <a:pt x="1294" y="531"/>
                  <a:pt x="1174" y="601"/>
                </a:cubicBezTo>
                <a:lnTo>
                  <a:pt x="1009" y="435"/>
                </a:lnTo>
                <a:cubicBezTo>
                  <a:pt x="930" y="357"/>
                  <a:pt x="804" y="357"/>
                  <a:pt x="726" y="435"/>
                </a:cubicBezTo>
                <a:lnTo>
                  <a:pt x="450" y="711"/>
                </a:lnTo>
                <a:cubicBezTo>
                  <a:pt x="372" y="789"/>
                  <a:pt x="372" y="916"/>
                  <a:pt x="450" y="994"/>
                </a:cubicBezTo>
                <a:lnTo>
                  <a:pt x="611" y="1155"/>
                </a:lnTo>
                <a:cubicBezTo>
                  <a:pt x="536" y="1280"/>
                  <a:pt x="478" y="1413"/>
                  <a:pt x="441" y="1560"/>
                </a:cubicBezTo>
                <a:lnTo>
                  <a:pt x="204" y="1560"/>
                </a:lnTo>
                <a:cubicBezTo>
                  <a:pt x="94" y="1560"/>
                  <a:pt x="0" y="1651"/>
                  <a:pt x="0" y="1761"/>
                </a:cubicBezTo>
                <a:lnTo>
                  <a:pt x="0" y="2152"/>
                </a:lnTo>
                <a:cubicBezTo>
                  <a:pt x="0" y="2263"/>
                  <a:pt x="94" y="2347"/>
                  <a:pt x="204" y="2347"/>
                </a:cubicBezTo>
                <a:lnTo>
                  <a:pt x="439" y="2347"/>
                </a:lnTo>
                <a:cubicBezTo>
                  <a:pt x="476" y="2493"/>
                  <a:pt x="534" y="2629"/>
                  <a:pt x="608" y="2754"/>
                </a:cubicBezTo>
                <a:lnTo>
                  <a:pt x="448" y="2916"/>
                </a:lnTo>
                <a:cubicBezTo>
                  <a:pt x="370" y="2994"/>
                  <a:pt x="370" y="3121"/>
                  <a:pt x="448" y="3199"/>
                </a:cubicBezTo>
                <a:lnTo>
                  <a:pt x="724" y="3476"/>
                </a:lnTo>
                <a:cubicBezTo>
                  <a:pt x="763" y="3515"/>
                  <a:pt x="815" y="3535"/>
                  <a:pt x="866" y="3535"/>
                </a:cubicBezTo>
                <a:cubicBezTo>
                  <a:pt x="917" y="3535"/>
                  <a:pt x="968" y="3515"/>
                  <a:pt x="1007" y="3476"/>
                </a:cubicBezTo>
                <a:lnTo>
                  <a:pt x="1167" y="3315"/>
                </a:lnTo>
                <a:cubicBezTo>
                  <a:pt x="1289" y="3386"/>
                  <a:pt x="1413" y="3441"/>
                  <a:pt x="1560" y="3478"/>
                </a:cubicBezTo>
                <a:lnTo>
                  <a:pt x="1560" y="3713"/>
                </a:lnTo>
                <a:cubicBezTo>
                  <a:pt x="1560" y="3824"/>
                  <a:pt x="1652" y="3920"/>
                  <a:pt x="1762" y="3920"/>
                </a:cubicBezTo>
                <a:lnTo>
                  <a:pt x="2153" y="3920"/>
                </a:lnTo>
                <a:cubicBezTo>
                  <a:pt x="2264" y="3920"/>
                  <a:pt x="2346" y="3824"/>
                  <a:pt x="2346" y="3713"/>
                </a:cubicBezTo>
                <a:lnTo>
                  <a:pt x="2346" y="3478"/>
                </a:lnTo>
                <a:cubicBezTo>
                  <a:pt x="2493" y="3440"/>
                  <a:pt x="2632" y="3381"/>
                  <a:pt x="2758" y="3306"/>
                </a:cubicBezTo>
                <a:lnTo>
                  <a:pt x="2932" y="3478"/>
                </a:lnTo>
                <a:cubicBezTo>
                  <a:pt x="2971" y="3518"/>
                  <a:pt x="3024" y="3537"/>
                  <a:pt x="3075" y="3537"/>
                </a:cubicBezTo>
                <a:cubicBezTo>
                  <a:pt x="3126" y="3537"/>
                  <a:pt x="3178" y="3518"/>
                  <a:pt x="3217" y="3478"/>
                </a:cubicBezTo>
                <a:lnTo>
                  <a:pt x="3493" y="3202"/>
                </a:lnTo>
                <a:cubicBezTo>
                  <a:pt x="3571" y="3124"/>
                  <a:pt x="3572" y="2997"/>
                  <a:pt x="3493" y="2919"/>
                </a:cubicBezTo>
                <a:lnTo>
                  <a:pt x="3317" y="2740"/>
                </a:lnTo>
                <a:cubicBezTo>
                  <a:pt x="3387" y="2619"/>
                  <a:pt x="3441" y="2493"/>
                  <a:pt x="3477" y="2347"/>
                </a:cubicBezTo>
                <a:lnTo>
                  <a:pt x="3717" y="2347"/>
                </a:lnTo>
                <a:cubicBezTo>
                  <a:pt x="3828" y="2347"/>
                  <a:pt x="3906" y="2263"/>
                  <a:pt x="3906" y="2152"/>
                </a:cubicBezTo>
                <a:lnTo>
                  <a:pt x="3906" y="1761"/>
                </a:lnTo>
                <a:cubicBezTo>
                  <a:pt x="3906" y="1651"/>
                  <a:pt x="3828" y="1560"/>
                  <a:pt x="3717" y="1560"/>
                </a:cubicBezTo>
                <a:close/>
                <a:moveTo>
                  <a:pt x="2540" y="1960"/>
                </a:moveTo>
                <a:cubicBezTo>
                  <a:pt x="2540" y="2281"/>
                  <a:pt x="2279" y="2542"/>
                  <a:pt x="1958" y="2542"/>
                </a:cubicBezTo>
                <a:cubicBezTo>
                  <a:pt x="1637" y="2542"/>
                  <a:pt x="1376" y="2281"/>
                  <a:pt x="1376" y="1960"/>
                </a:cubicBezTo>
                <a:cubicBezTo>
                  <a:pt x="1376" y="1639"/>
                  <a:pt x="1637" y="1378"/>
                  <a:pt x="1958" y="1378"/>
                </a:cubicBezTo>
                <a:cubicBezTo>
                  <a:pt x="2279" y="1378"/>
                  <a:pt x="2540" y="1639"/>
                  <a:pt x="2540" y="19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5" name="组合 1"/>
          <p:cNvGrpSpPr/>
          <p:nvPr/>
        </p:nvGrpSpPr>
        <p:grpSpPr bwMode="auto">
          <a:xfrm>
            <a:off x="5276850" y="2590194"/>
            <a:ext cx="1638300" cy="390979"/>
            <a:chOff x="5276850" y="3608085"/>
            <a:chExt cx="1638300" cy="390979"/>
          </a:xfrm>
        </p:grpSpPr>
        <p:sp>
          <p:nvSpPr>
            <p:cNvPr id="13" name="打底圆角矩形"/>
            <p:cNvSpPr/>
            <p:nvPr/>
          </p:nvSpPr>
          <p:spPr bwMode="auto">
            <a:xfrm>
              <a:off x="5276850" y="3608085"/>
              <a:ext cx="1638300" cy="390979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Part One"/>
            <p:cNvSpPr txBox="1"/>
            <p:nvPr/>
          </p:nvSpPr>
          <p:spPr bwMode="auto">
            <a:xfrm>
              <a:off x="5385531" y="3634297"/>
              <a:ext cx="14209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en-US" sz="1600">
                  <a:solidFill>
                    <a:schemeClr val="bg1">
                      <a:lumMod val="50000"/>
                    </a:schemeClr>
                  </a:solidFill>
                  <a:latin typeface="Arial"/>
                  <a:ea typeface="微软雅黑"/>
                </a:rPr>
                <a:t>Part One</a:t>
              </a:r>
              <a:endParaRPr lang="zh-CN" sz="160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基础扎实"/>
          <p:cNvSpPr txBox="1"/>
          <p:nvPr/>
        </p:nvSpPr>
        <p:spPr bwMode="auto">
          <a:xfrm>
            <a:off x="4305299" y="3429000"/>
            <a:ext cx="3582479" cy="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zh-CN" sz="4400" b="1">
                <a:solidFill>
                  <a:schemeClr val="accent1"/>
                </a:solidFill>
                <a:latin typeface="Arial"/>
                <a:ea typeface="微软雅黑"/>
              </a:rPr>
              <a:t>项目简介</a:t>
            </a:r>
            <a:endParaRPr lang="zh-CN" sz="4400" b="1">
              <a:latin typeface="Arial"/>
              <a:ea typeface="微软雅黑"/>
            </a:endParaRPr>
          </a:p>
        </p:txBody>
      </p:sp>
      <p:sp>
        <p:nvSpPr>
          <p:cNvPr id="12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449302" y="1388169"/>
            <a:ext cx="2700000" cy="540000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项目简介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7" name="人才梯队"/>
          <p:cNvSpPr txBox="1"/>
          <p:nvPr/>
        </p:nvSpPr>
        <p:spPr bwMode="auto">
          <a:xfrm>
            <a:off x="909319" y="2141854"/>
            <a:ext cx="8996024" cy="2231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3879" indent="-283879" algn="just" defTabSz="457200">
              <a:lnSpc>
                <a:spcPct val="13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</a:rPr>
              <a:t>一句话概括项目核心信息</a:t>
            </a:r>
            <a:r>
              <a:rPr lang="zh-CN">
                <a:latin typeface="微软雅黑"/>
                <a:ea typeface="微软雅黑"/>
              </a:rPr>
              <a:t>：</a:t>
            </a:r>
            <a:r>
              <a:rPr>
                <a:solidFill>
                  <a:schemeClr val="accent1"/>
                </a:solidFill>
                <a:latin typeface="微软雅黑"/>
                <a:ea typeface="微软雅黑"/>
              </a:rPr>
              <a:t>抖音项目服务器</a:t>
            </a:r>
            <a:r>
              <a:rPr lang="en-US">
                <a:solidFill>
                  <a:schemeClr val="accent1"/>
                </a:solidFill>
                <a:latin typeface="微软雅黑"/>
                <a:ea typeface="微软雅黑"/>
              </a:rPr>
              <a:t>——</a:t>
            </a:r>
            <a:r>
              <a:rPr>
                <a:solidFill>
                  <a:schemeClr val="accent1"/>
                </a:solidFill>
                <a:latin typeface="微软雅黑"/>
                <a:ea typeface="微软雅黑"/>
              </a:rPr>
              <a:t>高性能分布式优化版</a:t>
            </a:r>
            <a:endParaRPr lang="zh-CN">
              <a:solidFill>
                <a:schemeClr val="accent1"/>
              </a:solidFill>
              <a:latin typeface="微软雅黑"/>
              <a:ea typeface="微软雅黑"/>
            </a:endParaRPr>
          </a:p>
          <a:p>
            <a:pPr indent="0" algn="just" defTabSz="457200">
              <a:lnSpc>
                <a:spcPct val="130000"/>
              </a:lnSpc>
              <a:buFont typeface="Wingdings"/>
              <a:buNone/>
              <a:defRPr/>
            </a:pPr>
            <a:endParaRPr>
              <a:latin typeface="微软雅黑"/>
              <a:ea typeface="微软雅黑"/>
            </a:endParaRPr>
          </a:p>
          <a:p>
            <a:pPr marL="283879" indent="-283879" algn="just" defTabSz="457200">
              <a:lnSpc>
                <a:spcPct val="130000"/>
              </a:lnSpc>
              <a:buFont typeface="Arial"/>
              <a:buChar char="•"/>
              <a:defRPr/>
            </a:pPr>
            <a:r>
              <a:rPr lang="zh-CN">
                <a:latin typeface="微软雅黑"/>
                <a:ea typeface="微软雅黑"/>
              </a:rPr>
              <a:t>项目采用</a:t>
            </a:r>
            <a:r>
              <a:rPr>
                <a:latin typeface="Arial"/>
                <a:ea typeface="微软雅黑"/>
              </a:rPr>
              <a:t>分布式微服务</a:t>
            </a:r>
            <a:r>
              <a:rPr lang="zh-CN">
                <a:latin typeface="微软雅黑"/>
                <a:ea typeface="微软雅黑"/>
              </a:rPr>
              <a:t>架构，分为user、feed、publish、favorite、comment、relation、message七个模块，较为优美地实现了项目要求的全部功能。</a:t>
            </a:r>
            <a:endParaRPr lang="zh-CN">
              <a:latin typeface="微软雅黑"/>
              <a:ea typeface="微软雅黑"/>
            </a:endParaRPr>
          </a:p>
          <a:p>
            <a:pPr marL="285750" indent="-285750" algn="just" defTabSz="457200">
              <a:lnSpc>
                <a:spcPct val="130000"/>
              </a:lnSpc>
              <a:buFont typeface="Wingdings"/>
              <a:buChar char="p"/>
              <a:defRPr/>
            </a:pPr>
            <a:endParaRPr>
              <a:latin typeface="微软雅黑"/>
              <a:ea typeface="微软雅黑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909302" y="138816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4" name="标题"/>
          <p:cNvGrpSpPr/>
          <p:nvPr/>
        </p:nvGrpSpPr>
        <p:grpSpPr bwMode="auto">
          <a:xfrm>
            <a:off x="462715" y="138029"/>
            <a:ext cx="3076757" cy="789471"/>
            <a:chOff x="462715" y="138029"/>
            <a:chExt cx="3076757" cy="789471"/>
          </a:xfrm>
        </p:grpSpPr>
        <p:cxnSp>
          <p:nvCxnSpPr>
            <p:cNvPr id="10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999105" cy="2032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trong Preparation"/>
            <p:cNvSpPr txBox="1"/>
            <p:nvPr/>
          </p:nvSpPr>
          <p:spPr bwMode="auto">
            <a:xfrm>
              <a:off x="462715" y="584434"/>
              <a:ext cx="3066415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Introduction to Douyin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306641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项目简介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3" name="组合 2"/>
          <p:cNvGrpSpPr/>
          <p:nvPr/>
        </p:nvGrpSpPr>
        <p:grpSpPr bwMode="auto">
          <a:xfrm>
            <a:off x="1449302" y="4100889"/>
            <a:ext cx="2700000" cy="540000"/>
            <a:chOff x="1380087" y="1497954"/>
            <a:chExt cx="2700000" cy="540000"/>
          </a:xfrm>
        </p:grpSpPr>
        <p:sp>
          <p:nvSpPr>
            <p:cNvPr id="7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项目地址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909302" y="4100889"/>
            <a:ext cx="540000" cy="540000"/>
            <a:chOff x="840087" y="1497954"/>
            <a:chExt cx="540000" cy="540000"/>
          </a:xfrm>
        </p:grpSpPr>
        <p:sp>
          <p:nvSpPr>
            <p:cNvPr id="12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sp>
        <p:nvSpPr>
          <p:cNvPr id="14" name="文本框 13"/>
          <p:cNvSpPr txBox="1"/>
          <p:nvPr/>
        </p:nvSpPr>
        <p:spPr bwMode="auto">
          <a:xfrm>
            <a:off x="1017904" y="4857750"/>
            <a:ext cx="8663389" cy="4484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3879" indent="-283879" algn="just" defTabSz="457200">
              <a:lnSpc>
                <a:spcPct val="130000"/>
              </a:lnSpc>
              <a:buFont typeface="Arial"/>
              <a:buChar char="•"/>
              <a:defRPr/>
            </a:pPr>
            <a:r>
              <a:rPr>
                <a:latin typeface="微软雅黑"/>
              </a:rPr>
              <a:t>项目服务地址</a:t>
            </a:r>
            <a:r>
              <a:rPr lang="zh-CN">
                <a:latin typeface="微软雅黑"/>
              </a:rPr>
              <a:t>：</a:t>
            </a:r>
            <a:r>
              <a:rPr lang="zh-CN" u="sng">
                <a:latin typeface="微软雅黑"/>
                <a:hlinkClick r:id="rId2" tooltip="https://github.com/bytedance-casual/tiktok-server"/>
              </a:rPr>
              <a:t>https://github.com/bytedance-casual/tiktok-server</a:t>
            </a:r>
            <a:endParaRPr lang="zh-CN">
              <a:latin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449302" y="1388169"/>
            <a:ext cx="2700000" cy="540000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项目分工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5" name="组合 4"/>
          <p:cNvGrpSpPr/>
          <p:nvPr/>
        </p:nvGrpSpPr>
        <p:grpSpPr bwMode="auto">
          <a:xfrm>
            <a:off x="909302" y="138816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4" name="标题"/>
          <p:cNvGrpSpPr/>
          <p:nvPr/>
        </p:nvGrpSpPr>
        <p:grpSpPr bwMode="auto">
          <a:xfrm>
            <a:off x="462715" y="138029"/>
            <a:ext cx="3076757" cy="789471"/>
            <a:chOff x="462715" y="138029"/>
            <a:chExt cx="3076757" cy="789471"/>
          </a:xfrm>
        </p:grpSpPr>
        <p:cxnSp>
          <p:nvCxnSpPr>
            <p:cNvPr id="10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999105" cy="2032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trong Preparation"/>
            <p:cNvSpPr txBox="1"/>
            <p:nvPr/>
          </p:nvSpPr>
          <p:spPr bwMode="auto">
            <a:xfrm>
              <a:off x="462715" y="584434"/>
              <a:ext cx="3066415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Introduction to Douyin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3066415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项目简介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aphicFrame>
        <p:nvGraphicFramePr>
          <p:cNvPr id="2" name="表格 1"/>
          <p:cNvGraphicFramePr>
            <a:graphicFrameLocks xmlns:a="http://schemas.openxmlformats.org/drawingml/2006/main"/>
          </p:cNvGraphicFramePr>
          <p:nvPr/>
        </p:nvGraphicFramePr>
        <p:xfrm>
          <a:off x="645795" y="2329180"/>
          <a:ext cx="10666095" cy="2976880"/>
        </p:xfrm>
        <a:graphic>
          <a:graphicData uri="http://schemas.openxmlformats.org/drawingml/2006/table">
            <a:tbl>
              <a:tblPr firstRow="1" firstCol="0" lastRow="1" lastCol="0" bandRow="1" bandCol="0">
                <a:tableStyleId>{BC89EF96-8CEA-46FF-86C4-4CE0E7609802}</a:tableStyleId>
              </a:tblPr>
              <a:tblGrid>
                <a:gridCol w="3542030"/>
                <a:gridCol w="7124065"/>
              </a:tblGrid>
              <a:tr h="365760"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/>
                        <a:t>团队成员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/>
                        <a:t>主要贡献</a:t>
                      </a:r>
                      <a:endParaRPr lang="zh-CN"/>
                    </a:p>
                  </a:txBody>
                  <a:tcPr/>
                </a:tc>
              </a:tr>
              <a:tr h="690880"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/>
                        <a:t>周培钊</a:t>
                      </a:r>
                      <a:endParaRPr lang="zh-CN"/>
                    </a:p>
                    <a:p>
                      <a:pPr>
                        <a:buNone/>
                        <a:defRPr/>
                      </a:pP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 sz="1800"/>
                        <a:t>技术选型，基础架构设计。负责comment、message、publish模块开发，文档编写。公用模块开发。</a:t>
                      </a:r>
                      <a:endParaRPr lang="zh-CN" sz="1800"/>
                    </a:p>
                  </a:txBody>
                  <a:tcPr/>
                </a:tc>
              </a:tr>
              <a:tr h="212400"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/>
                        <a:t>王中华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  <a:defRPr/>
                      </a:pPr>
                      <a:r>
                        <a:rPr lang="zh-CN"/>
                        <a:t>完善架构，优化储存结构。负责relation模块开发。</a:t>
                      </a:r>
                      <a:r>
                        <a:rPr lang="zh-CN" sz="1800"/>
                        <a:t>公用模块开发。</a:t>
                      </a:r>
                      <a:endParaRPr lang="zh-CN" sz="1800"/>
                    </a:p>
                    <a:p>
                      <a:pPr>
                        <a:buNone/>
                        <a:defRPr/>
                      </a:pPr>
                      <a:endParaRPr lang="zh-CN"/>
                    </a:p>
                  </a:txBody>
                  <a:tcPr/>
                </a:tc>
              </a:tr>
              <a:tr h="27432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/>
                        <a:t>丁越昌</a:t>
                      </a:r>
                      <a:endParaRPr lang="zh-CN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/>
                        <a:t>负责user、relation模块开发，文档编写。</a:t>
                      </a:r>
                      <a:r>
                        <a:rPr lang="zh-CN" sz="1800"/>
                        <a:t>公用模块开发。</a:t>
                      </a:r>
                      <a:endParaRPr lang="zh-CN" sz="1800"/>
                    </a:p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endParaRPr lang="zh-CN"/>
                    </a:p>
                  </a:txBody>
                  <a:tcPr/>
                </a:tc>
              </a:tr>
              <a:tr h="21240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b="0"/>
                        <a:t>周浩</a:t>
                      </a:r>
                      <a:endParaRPr lang="zh-CN" b="0"/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b="0"/>
                        <a:t>负责feed、favorite模块开发，文档编写。</a:t>
                      </a:r>
                      <a:r>
                        <a:rPr lang="zh-CN" sz="1800" b="0"/>
                        <a:t>公用模块开发。</a:t>
                      </a:r>
                      <a:endParaRPr lang="zh-CN" sz="1800"/>
                    </a:p>
                    <a:p>
                      <a:pPr algn="l">
                        <a:buClrTx/>
                        <a:buSzTx/>
                        <a:buFontTx/>
                        <a:buNone/>
                        <a:defRPr/>
                      </a:pPr>
                      <a:endParaRPr lang="zh-CN" b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齿轮"/>
          <p:cNvSpPr>
            <a:spLocks noChangeAspect="1"/>
          </p:cNvSpPr>
          <p:nvPr/>
        </p:nvSpPr>
        <p:spPr bwMode="auto">
          <a:xfrm>
            <a:off x="5480058" y="908050"/>
            <a:ext cx="1231884" cy="1234318"/>
          </a:xfrm>
          <a:custGeom>
            <a:avLst/>
            <a:gdLst>
              <a:gd name="T0" fmla="*/ 3717 w 3906"/>
              <a:gd name="T1" fmla="*/ 1560 h 3920"/>
              <a:gd name="T2" fmla="*/ 3475 w 3906"/>
              <a:gd name="T3" fmla="*/ 1560 h 3920"/>
              <a:gd name="T4" fmla="*/ 3313 w 3906"/>
              <a:gd name="T5" fmla="*/ 1170 h 3920"/>
              <a:gd name="T6" fmla="*/ 3491 w 3906"/>
              <a:gd name="T7" fmla="*/ 992 h 3920"/>
              <a:gd name="T8" fmla="*/ 3491 w 3906"/>
              <a:gd name="T9" fmla="*/ 709 h 3920"/>
              <a:gd name="T10" fmla="*/ 3215 w 3906"/>
              <a:gd name="T11" fmla="*/ 433 h 3920"/>
              <a:gd name="T12" fmla="*/ 3074 w 3906"/>
              <a:gd name="T13" fmla="*/ 374 h 3920"/>
              <a:gd name="T14" fmla="*/ 2932 w 3906"/>
              <a:gd name="T15" fmla="*/ 433 h 3920"/>
              <a:gd name="T16" fmla="*/ 2752 w 3906"/>
              <a:gd name="T17" fmla="*/ 609 h 3920"/>
              <a:gd name="T18" fmla="*/ 2346 w 3906"/>
              <a:gd name="T19" fmla="*/ 442 h 3920"/>
              <a:gd name="T20" fmla="*/ 2346 w 3906"/>
              <a:gd name="T21" fmla="*/ 200 h 3920"/>
              <a:gd name="T22" fmla="*/ 2153 w 3906"/>
              <a:gd name="T23" fmla="*/ 0 h 3920"/>
              <a:gd name="T24" fmla="*/ 1762 w 3906"/>
              <a:gd name="T25" fmla="*/ 0 h 3920"/>
              <a:gd name="T26" fmla="*/ 1560 w 3906"/>
              <a:gd name="T27" fmla="*/ 200 h 3920"/>
              <a:gd name="T28" fmla="*/ 1560 w 3906"/>
              <a:gd name="T29" fmla="*/ 442 h 3920"/>
              <a:gd name="T30" fmla="*/ 1174 w 3906"/>
              <a:gd name="T31" fmla="*/ 601 h 3920"/>
              <a:gd name="T32" fmla="*/ 1009 w 3906"/>
              <a:gd name="T33" fmla="*/ 435 h 3920"/>
              <a:gd name="T34" fmla="*/ 726 w 3906"/>
              <a:gd name="T35" fmla="*/ 435 h 3920"/>
              <a:gd name="T36" fmla="*/ 450 w 3906"/>
              <a:gd name="T37" fmla="*/ 711 h 3920"/>
              <a:gd name="T38" fmla="*/ 450 w 3906"/>
              <a:gd name="T39" fmla="*/ 994 h 3920"/>
              <a:gd name="T40" fmla="*/ 611 w 3906"/>
              <a:gd name="T41" fmla="*/ 1155 h 3920"/>
              <a:gd name="T42" fmla="*/ 441 w 3906"/>
              <a:gd name="T43" fmla="*/ 1560 h 3920"/>
              <a:gd name="T44" fmla="*/ 204 w 3906"/>
              <a:gd name="T45" fmla="*/ 1560 h 3920"/>
              <a:gd name="T46" fmla="*/ 0 w 3906"/>
              <a:gd name="T47" fmla="*/ 1761 h 3920"/>
              <a:gd name="T48" fmla="*/ 0 w 3906"/>
              <a:gd name="T49" fmla="*/ 2152 h 3920"/>
              <a:gd name="T50" fmla="*/ 204 w 3906"/>
              <a:gd name="T51" fmla="*/ 2347 h 3920"/>
              <a:gd name="T52" fmla="*/ 439 w 3906"/>
              <a:gd name="T53" fmla="*/ 2347 h 3920"/>
              <a:gd name="T54" fmla="*/ 608 w 3906"/>
              <a:gd name="T55" fmla="*/ 2754 h 3920"/>
              <a:gd name="T56" fmla="*/ 448 w 3906"/>
              <a:gd name="T57" fmla="*/ 2916 h 3920"/>
              <a:gd name="T58" fmla="*/ 448 w 3906"/>
              <a:gd name="T59" fmla="*/ 3199 h 3920"/>
              <a:gd name="T60" fmla="*/ 724 w 3906"/>
              <a:gd name="T61" fmla="*/ 3476 h 3920"/>
              <a:gd name="T62" fmla="*/ 866 w 3906"/>
              <a:gd name="T63" fmla="*/ 3535 h 3920"/>
              <a:gd name="T64" fmla="*/ 1007 w 3906"/>
              <a:gd name="T65" fmla="*/ 3476 h 3920"/>
              <a:gd name="T66" fmla="*/ 1167 w 3906"/>
              <a:gd name="T67" fmla="*/ 3315 h 3920"/>
              <a:gd name="T68" fmla="*/ 1560 w 3906"/>
              <a:gd name="T69" fmla="*/ 3478 h 3920"/>
              <a:gd name="T70" fmla="*/ 1560 w 3906"/>
              <a:gd name="T71" fmla="*/ 3713 h 3920"/>
              <a:gd name="T72" fmla="*/ 1762 w 3906"/>
              <a:gd name="T73" fmla="*/ 3920 h 3920"/>
              <a:gd name="T74" fmla="*/ 2153 w 3906"/>
              <a:gd name="T75" fmla="*/ 3920 h 3920"/>
              <a:gd name="T76" fmla="*/ 2346 w 3906"/>
              <a:gd name="T77" fmla="*/ 3713 h 3920"/>
              <a:gd name="T78" fmla="*/ 2346 w 3906"/>
              <a:gd name="T79" fmla="*/ 3478 h 3920"/>
              <a:gd name="T80" fmla="*/ 2758 w 3906"/>
              <a:gd name="T81" fmla="*/ 3306 h 3920"/>
              <a:gd name="T82" fmla="*/ 2932 w 3906"/>
              <a:gd name="T83" fmla="*/ 3478 h 3920"/>
              <a:gd name="T84" fmla="*/ 3075 w 3906"/>
              <a:gd name="T85" fmla="*/ 3537 h 3920"/>
              <a:gd name="T86" fmla="*/ 3217 w 3906"/>
              <a:gd name="T87" fmla="*/ 3478 h 3920"/>
              <a:gd name="T88" fmla="*/ 3493 w 3906"/>
              <a:gd name="T89" fmla="*/ 3202 h 3920"/>
              <a:gd name="T90" fmla="*/ 3493 w 3906"/>
              <a:gd name="T91" fmla="*/ 2919 h 3920"/>
              <a:gd name="T92" fmla="*/ 3317 w 3906"/>
              <a:gd name="T93" fmla="*/ 2740 h 3920"/>
              <a:gd name="T94" fmla="*/ 3477 w 3906"/>
              <a:gd name="T95" fmla="*/ 2347 h 3920"/>
              <a:gd name="T96" fmla="*/ 3717 w 3906"/>
              <a:gd name="T97" fmla="*/ 2347 h 3920"/>
              <a:gd name="T98" fmla="*/ 3906 w 3906"/>
              <a:gd name="T99" fmla="*/ 2152 h 3920"/>
              <a:gd name="T100" fmla="*/ 3906 w 3906"/>
              <a:gd name="T101" fmla="*/ 1761 h 3920"/>
              <a:gd name="T102" fmla="*/ 3717 w 3906"/>
              <a:gd name="T103" fmla="*/ 1560 h 3920"/>
              <a:gd name="T104" fmla="*/ 2540 w 3906"/>
              <a:gd name="T105" fmla="*/ 1960 h 3920"/>
              <a:gd name="T106" fmla="*/ 1958 w 3906"/>
              <a:gd name="T107" fmla="*/ 2542 h 3920"/>
              <a:gd name="T108" fmla="*/ 1376 w 3906"/>
              <a:gd name="T109" fmla="*/ 1960 h 3920"/>
              <a:gd name="T110" fmla="*/ 1958 w 3906"/>
              <a:gd name="T111" fmla="*/ 1378 h 3920"/>
              <a:gd name="T112" fmla="*/ 2540 w 3906"/>
              <a:gd name="T113" fmla="*/ 1960 h 39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906" h="3920" fill="norm" stroke="1" extrusionOk="0">
                <a:moveTo>
                  <a:pt x="3717" y="1560"/>
                </a:moveTo>
                <a:lnTo>
                  <a:pt x="3475" y="1560"/>
                </a:lnTo>
                <a:cubicBezTo>
                  <a:pt x="3439" y="1427"/>
                  <a:pt x="3384" y="1291"/>
                  <a:pt x="3313" y="1170"/>
                </a:cubicBezTo>
                <a:lnTo>
                  <a:pt x="3491" y="992"/>
                </a:lnTo>
                <a:cubicBezTo>
                  <a:pt x="3570" y="914"/>
                  <a:pt x="3570" y="787"/>
                  <a:pt x="3491" y="709"/>
                </a:cubicBezTo>
                <a:lnTo>
                  <a:pt x="3215" y="433"/>
                </a:lnTo>
                <a:cubicBezTo>
                  <a:pt x="3177" y="395"/>
                  <a:pt x="3127" y="374"/>
                  <a:pt x="3074" y="374"/>
                </a:cubicBezTo>
                <a:cubicBezTo>
                  <a:pt x="3020" y="374"/>
                  <a:pt x="2970" y="395"/>
                  <a:pt x="2932" y="433"/>
                </a:cubicBezTo>
                <a:lnTo>
                  <a:pt x="2752" y="609"/>
                </a:lnTo>
                <a:cubicBezTo>
                  <a:pt x="2628" y="536"/>
                  <a:pt x="2493" y="479"/>
                  <a:pt x="2346" y="442"/>
                </a:cubicBezTo>
                <a:lnTo>
                  <a:pt x="2346" y="200"/>
                </a:lnTo>
                <a:cubicBezTo>
                  <a:pt x="2346" y="90"/>
                  <a:pt x="2264" y="0"/>
                  <a:pt x="2153" y="0"/>
                </a:cubicBezTo>
                <a:lnTo>
                  <a:pt x="1762" y="0"/>
                </a:lnTo>
                <a:cubicBezTo>
                  <a:pt x="1652" y="0"/>
                  <a:pt x="1560" y="90"/>
                  <a:pt x="1560" y="200"/>
                </a:cubicBezTo>
                <a:lnTo>
                  <a:pt x="1560" y="442"/>
                </a:lnTo>
                <a:cubicBezTo>
                  <a:pt x="1426" y="477"/>
                  <a:pt x="1294" y="531"/>
                  <a:pt x="1174" y="601"/>
                </a:cubicBezTo>
                <a:lnTo>
                  <a:pt x="1009" y="435"/>
                </a:lnTo>
                <a:cubicBezTo>
                  <a:pt x="930" y="357"/>
                  <a:pt x="804" y="357"/>
                  <a:pt x="726" y="435"/>
                </a:cubicBezTo>
                <a:lnTo>
                  <a:pt x="450" y="711"/>
                </a:lnTo>
                <a:cubicBezTo>
                  <a:pt x="372" y="789"/>
                  <a:pt x="372" y="916"/>
                  <a:pt x="450" y="994"/>
                </a:cubicBezTo>
                <a:lnTo>
                  <a:pt x="611" y="1155"/>
                </a:lnTo>
                <a:cubicBezTo>
                  <a:pt x="536" y="1280"/>
                  <a:pt x="478" y="1413"/>
                  <a:pt x="441" y="1560"/>
                </a:cubicBezTo>
                <a:lnTo>
                  <a:pt x="204" y="1560"/>
                </a:lnTo>
                <a:cubicBezTo>
                  <a:pt x="94" y="1560"/>
                  <a:pt x="0" y="1651"/>
                  <a:pt x="0" y="1761"/>
                </a:cubicBezTo>
                <a:lnTo>
                  <a:pt x="0" y="2152"/>
                </a:lnTo>
                <a:cubicBezTo>
                  <a:pt x="0" y="2263"/>
                  <a:pt x="94" y="2347"/>
                  <a:pt x="204" y="2347"/>
                </a:cubicBezTo>
                <a:lnTo>
                  <a:pt x="439" y="2347"/>
                </a:lnTo>
                <a:cubicBezTo>
                  <a:pt x="476" y="2493"/>
                  <a:pt x="534" y="2629"/>
                  <a:pt x="608" y="2754"/>
                </a:cubicBezTo>
                <a:lnTo>
                  <a:pt x="448" y="2916"/>
                </a:lnTo>
                <a:cubicBezTo>
                  <a:pt x="370" y="2994"/>
                  <a:pt x="370" y="3121"/>
                  <a:pt x="448" y="3199"/>
                </a:cubicBezTo>
                <a:lnTo>
                  <a:pt x="724" y="3476"/>
                </a:lnTo>
                <a:cubicBezTo>
                  <a:pt x="763" y="3515"/>
                  <a:pt x="815" y="3535"/>
                  <a:pt x="866" y="3535"/>
                </a:cubicBezTo>
                <a:cubicBezTo>
                  <a:pt x="917" y="3535"/>
                  <a:pt x="968" y="3515"/>
                  <a:pt x="1007" y="3476"/>
                </a:cubicBezTo>
                <a:lnTo>
                  <a:pt x="1167" y="3315"/>
                </a:lnTo>
                <a:cubicBezTo>
                  <a:pt x="1289" y="3386"/>
                  <a:pt x="1413" y="3441"/>
                  <a:pt x="1560" y="3478"/>
                </a:cubicBezTo>
                <a:lnTo>
                  <a:pt x="1560" y="3713"/>
                </a:lnTo>
                <a:cubicBezTo>
                  <a:pt x="1560" y="3824"/>
                  <a:pt x="1652" y="3920"/>
                  <a:pt x="1762" y="3920"/>
                </a:cubicBezTo>
                <a:lnTo>
                  <a:pt x="2153" y="3920"/>
                </a:lnTo>
                <a:cubicBezTo>
                  <a:pt x="2264" y="3920"/>
                  <a:pt x="2346" y="3824"/>
                  <a:pt x="2346" y="3713"/>
                </a:cubicBezTo>
                <a:lnTo>
                  <a:pt x="2346" y="3478"/>
                </a:lnTo>
                <a:cubicBezTo>
                  <a:pt x="2493" y="3440"/>
                  <a:pt x="2632" y="3381"/>
                  <a:pt x="2758" y="3306"/>
                </a:cubicBezTo>
                <a:lnTo>
                  <a:pt x="2932" y="3478"/>
                </a:lnTo>
                <a:cubicBezTo>
                  <a:pt x="2971" y="3518"/>
                  <a:pt x="3024" y="3537"/>
                  <a:pt x="3075" y="3537"/>
                </a:cubicBezTo>
                <a:cubicBezTo>
                  <a:pt x="3126" y="3537"/>
                  <a:pt x="3178" y="3518"/>
                  <a:pt x="3217" y="3478"/>
                </a:cubicBezTo>
                <a:lnTo>
                  <a:pt x="3493" y="3202"/>
                </a:lnTo>
                <a:cubicBezTo>
                  <a:pt x="3571" y="3124"/>
                  <a:pt x="3572" y="2997"/>
                  <a:pt x="3493" y="2919"/>
                </a:cubicBezTo>
                <a:lnTo>
                  <a:pt x="3317" y="2740"/>
                </a:lnTo>
                <a:cubicBezTo>
                  <a:pt x="3387" y="2619"/>
                  <a:pt x="3441" y="2493"/>
                  <a:pt x="3477" y="2347"/>
                </a:cubicBezTo>
                <a:lnTo>
                  <a:pt x="3717" y="2347"/>
                </a:lnTo>
                <a:cubicBezTo>
                  <a:pt x="3828" y="2347"/>
                  <a:pt x="3906" y="2263"/>
                  <a:pt x="3906" y="2152"/>
                </a:cubicBezTo>
                <a:lnTo>
                  <a:pt x="3906" y="1761"/>
                </a:lnTo>
                <a:cubicBezTo>
                  <a:pt x="3906" y="1651"/>
                  <a:pt x="3828" y="1560"/>
                  <a:pt x="3717" y="1560"/>
                </a:cubicBezTo>
                <a:close/>
                <a:moveTo>
                  <a:pt x="2540" y="1960"/>
                </a:moveTo>
                <a:cubicBezTo>
                  <a:pt x="2540" y="2281"/>
                  <a:pt x="2279" y="2542"/>
                  <a:pt x="1958" y="2542"/>
                </a:cubicBezTo>
                <a:cubicBezTo>
                  <a:pt x="1637" y="2542"/>
                  <a:pt x="1376" y="2281"/>
                  <a:pt x="1376" y="1960"/>
                </a:cubicBezTo>
                <a:cubicBezTo>
                  <a:pt x="1376" y="1639"/>
                  <a:pt x="1637" y="1378"/>
                  <a:pt x="1958" y="1378"/>
                </a:cubicBezTo>
                <a:cubicBezTo>
                  <a:pt x="2279" y="1378"/>
                  <a:pt x="2540" y="1639"/>
                  <a:pt x="2540" y="19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>
              <a:latin typeface="Arial"/>
              <a:ea typeface="微软雅黑"/>
            </a:endParaRPr>
          </a:p>
        </p:txBody>
      </p:sp>
      <p:grpSp>
        <p:nvGrpSpPr>
          <p:cNvPr id="5" name="组合 1"/>
          <p:cNvGrpSpPr/>
          <p:nvPr/>
        </p:nvGrpSpPr>
        <p:grpSpPr bwMode="auto">
          <a:xfrm>
            <a:off x="5276850" y="2590194"/>
            <a:ext cx="1638300" cy="390979"/>
            <a:chOff x="5276850" y="3608085"/>
            <a:chExt cx="1638300" cy="390979"/>
          </a:xfrm>
        </p:grpSpPr>
        <p:sp>
          <p:nvSpPr>
            <p:cNvPr id="13" name="打底圆角矩形"/>
            <p:cNvSpPr/>
            <p:nvPr/>
          </p:nvSpPr>
          <p:spPr bwMode="auto">
            <a:xfrm>
              <a:off x="5276850" y="3608085"/>
              <a:ext cx="1638300" cy="390979"/>
            </a:xfrm>
            <a:prstGeom prst="roundRect">
              <a:avLst>
                <a:gd name="adj" fmla="val 50000"/>
              </a:avLst>
            </a:prstGeom>
            <a:noFill/>
            <a:ln w="63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zh-CN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Part One"/>
            <p:cNvSpPr txBox="1"/>
            <p:nvPr/>
          </p:nvSpPr>
          <p:spPr bwMode="auto">
            <a:xfrm>
              <a:off x="5385531" y="3634297"/>
              <a:ext cx="1420938" cy="3371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en-US" sz="1600">
                  <a:solidFill>
                    <a:schemeClr val="bg1">
                      <a:lumMod val="50000"/>
                    </a:schemeClr>
                  </a:solidFill>
                  <a:latin typeface="Arial"/>
                  <a:ea typeface="微软雅黑"/>
                </a:rPr>
                <a:t>Part Two</a:t>
              </a:r>
              <a:endParaRPr lang="zh-CN" sz="1600">
                <a:solidFill>
                  <a:schemeClr val="bg1">
                    <a:lumMod val="50000"/>
                  </a:schemeClr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7" name="基础扎实"/>
          <p:cNvSpPr txBox="1"/>
          <p:nvPr/>
        </p:nvSpPr>
        <p:spPr bwMode="auto">
          <a:xfrm>
            <a:off x="4305299" y="3429000"/>
            <a:ext cx="3581759" cy="762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defRPr/>
            </a:pPr>
            <a:r>
              <a:rPr lang="zh-CN" sz="4400" b="1">
                <a:solidFill>
                  <a:schemeClr val="accent1"/>
                </a:solidFill>
                <a:latin typeface="Arial"/>
                <a:ea typeface="微软雅黑"/>
              </a:rPr>
              <a:t>项目实现</a:t>
            </a:r>
            <a:endParaRPr lang="zh-CN" sz="4400" b="1">
              <a:latin typeface="Arial"/>
              <a:ea typeface="微软雅黑"/>
            </a:endParaRPr>
          </a:p>
        </p:txBody>
      </p:sp>
      <p:sp>
        <p:nvSpPr>
          <p:cNvPr id="12" name="合作QQ： 243001978"/>
          <p:cNvSpPr/>
          <p:nvPr/>
        </p:nvSpPr>
        <p:spPr bwMode="auto">
          <a:xfrm>
            <a:off x="9737482" y="6488668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合作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QQ</a:t>
            </a:r>
            <a:r>
              <a:rPr lang="zh-CN">
                <a:solidFill>
                  <a:srgbClr val="FFFFFF"/>
                </a:solidFill>
                <a:latin typeface="Arial"/>
                <a:ea typeface="微软雅黑"/>
              </a:rPr>
              <a:t>： </a:t>
            </a:r>
            <a:r>
              <a:rPr lang="en-US">
                <a:solidFill>
                  <a:srgbClr val="FFFFFF"/>
                </a:solidFill>
                <a:latin typeface="Arial"/>
                <a:ea typeface="微软雅黑"/>
              </a:rPr>
              <a:t>243001978</a:t>
            </a:r>
            <a:endParaRPr lang="zh-CN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826492" y="1107499"/>
            <a:ext cx="2700000" cy="540000"/>
            <a:chOff x="1380087" y="1497954"/>
            <a:chExt cx="2700000" cy="540000"/>
          </a:xfrm>
        </p:grpSpPr>
        <p:sp>
          <p:nvSpPr>
            <p:cNvPr id="3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场景分析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37" name="人才梯队"/>
          <p:cNvSpPr txBox="1"/>
          <p:nvPr/>
        </p:nvSpPr>
        <p:spPr bwMode="auto">
          <a:xfrm>
            <a:off x="282573" y="1932852"/>
            <a:ext cx="5501724" cy="502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3879" indent="-283879" algn="just" defTabSz="457200">
              <a:lnSpc>
                <a:spcPct val="15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  <a:cs typeface="微软雅黑"/>
              </a:rPr>
              <a:t>考虑到抖音服务端功能组件升级频繁、用户基数变动大、各功能间负载差异较大，故使用分布式微服务架构。</a:t>
            </a:r>
            <a:endParaRPr>
              <a:latin typeface="微软雅黑"/>
              <a:ea typeface="微软雅黑"/>
              <a:cs typeface="微软雅黑"/>
            </a:endParaRPr>
          </a:p>
          <a:p>
            <a:pPr marL="283879" indent="-283879" algn="just" defTabSz="457200">
              <a:lnSpc>
                <a:spcPct val="15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  <a:cs typeface="微软雅黑"/>
              </a:rPr>
              <a:t>考虑到http协议在通信中的效率问题，最终采用使用rpc协议的kitex微服务架构进行整体框架搭建；</a:t>
            </a:r>
            <a:endParaRPr>
              <a:latin typeface="微软雅黑"/>
              <a:ea typeface="微软雅黑"/>
              <a:cs typeface="微软雅黑"/>
            </a:endParaRPr>
          </a:p>
          <a:p>
            <a:pPr marL="283879" indent="-283879" algn="just" defTabSz="457200">
              <a:lnSpc>
                <a:spcPct val="15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  <a:cs typeface="微软雅黑"/>
              </a:rPr>
              <a:t>为了实现服务的同态扩缩容，在综合考虑后选取etcd作为服务注册发现中心；</a:t>
            </a:r>
            <a:endParaRPr>
              <a:latin typeface="微软雅黑"/>
              <a:ea typeface="微软雅黑"/>
              <a:cs typeface="微软雅黑"/>
            </a:endParaRPr>
          </a:p>
          <a:p>
            <a:pPr marL="283879" indent="-283879" algn="just" defTabSz="457200">
              <a:lnSpc>
                <a:spcPct val="15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  <a:cs typeface="微软雅黑"/>
              </a:rPr>
              <a:t>为了提升微服务系统的可观测性，我们引入了链路追踪框架jaeger；</a:t>
            </a:r>
            <a:endParaRPr>
              <a:latin typeface="微软雅黑"/>
              <a:ea typeface="微软雅黑"/>
              <a:cs typeface="微软雅黑"/>
            </a:endParaRPr>
          </a:p>
          <a:p>
            <a:pPr marL="283879" indent="-283879" algn="just" defTabSz="457200">
              <a:lnSpc>
                <a:spcPct val="150000"/>
              </a:lnSpc>
              <a:buFont typeface="Arial"/>
              <a:buChar char="•"/>
              <a:defRPr/>
            </a:pPr>
            <a:r>
              <a:rPr>
                <a:latin typeface="微软雅黑"/>
                <a:ea typeface="微软雅黑"/>
                <a:cs typeface="微软雅黑"/>
              </a:rPr>
              <a:t>对于dal层，我们采用redis + 阿里云rds的储存方式，通过gorm实际操作数据库，以提高读取效率。</a:t>
            </a:r>
            <a:endParaRPr>
              <a:latin typeface="微软雅黑"/>
              <a:ea typeface="微软雅黑"/>
              <a:cs typeface="微软雅黑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1286492" y="1107499"/>
            <a:ext cx="540000" cy="540000"/>
            <a:chOff x="840087" y="1497954"/>
            <a:chExt cx="540000" cy="540000"/>
          </a:xfrm>
        </p:grpSpPr>
        <p:sp>
          <p:nvSpPr>
            <p:cNvPr id="3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grpSp>
        <p:nvGrpSpPr>
          <p:cNvPr id="4" name="标题"/>
          <p:cNvGrpSpPr/>
          <p:nvPr/>
        </p:nvGrpSpPr>
        <p:grpSpPr bwMode="auto">
          <a:xfrm>
            <a:off x="462715" y="138029"/>
            <a:ext cx="2623384" cy="769151"/>
            <a:chOff x="462715" y="138029"/>
            <a:chExt cx="2623384" cy="769151"/>
          </a:xfrm>
        </p:grpSpPr>
        <p:cxnSp>
          <p:nvCxnSpPr>
            <p:cNvPr id="10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trong Preparation"/>
            <p:cNvSpPr txBox="1"/>
            <p:nvPr/>
          </p:nvSpPr>
          <p:spPr bwMode="auto">
            <a:xfrm>
              <a:off x="462715" y="584279"/>
              <a:ext cx="2623384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implementation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2623384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项目实现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2" name="文本框 1"/>
          <p:cNvSpPr txBox="1"/>
          <p:nvPr/>
        </p:nvSpPr>
        <p:spPr bwMode="auto">
          <a:xfrm>
            <a:off x="6960233" y="1932852"/>
            <a:ext cx="4815014" cy="48495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语言：Go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IDL语言：Thrift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HTTP框架：Gin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RPC框架：Kitex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数据库：MySQL，Redis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ORM框架：Gorm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服务发现：Etcd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可观测性：Opentracing，Jaeger</a:t>
            </a:r>
            <a:endParaRPr lang="zh-CN"/>
          </a:p>
          <a:p>
            <a:pPr marL="283879" indent="-283879">
              <a:lnSpc>
                <a:spcPct val="130000"/>
              </a:lnSpc>
              <a:buFont typeface="Arial"/>
              <a:buChar char="•"/>
              <a:defRPr/>
            </a:pPr>
            <a:r>
              <a:rPr lang="zh-CN"/>
              <a:t>其他组件</a:t>
            </a:r>
            <a:endParaRPr lang="zh-CN"/>
          </a:p>
          <a:p>
            <a:pPr>
              <a:lnSpc>
                <a:spcPct val="130000"/>
              </a:lnSpc>
              <a:defRPr/>
            </a:pPr>
            <a:r>
              <a:rPr lang="zh-CN"/>
              <a:t> </a:t>
            </a:r>
            <a:r>
              <a:rPr lang="en-US"/>
              <a:t> </a:t>
            </a:r>
            <a:r>
              <a:rPr lang="zh-CN"/>
              <a:t> - SDK：aliyun/aliyun-oss-go-sdk</a:t>
            </a:r>
            <a:endParaRPr lang="zh-CN"/>
          </a:p>
          <a:p>
            <a:pPr>
              <a:lnSpc>
                <a:spcPct val="130000"/>
              </a:lnSpc>
              <a:defRPr/>
            </a:pPr>
            <a:r>
              <a:rPr lang="zh-CN"/>
              <a:t> </a:t>
            </a:r>
            <a:r>
              <a:rPr lang="en-US"/>
              <a:t> </a:t>
            </a:r>
            <a:r>
              <a:rPr lang="zh-CN"/>
              <a:t> - 身份认证：form3tech-oss/jwt-go</a:t>
            </a:r>
            <a:endParaRPr lang="zh-CN"/>
          </a:p>
          <a:p>
            <a:pPr>
              <a:lnSpc>
                <a:spcPct val="130000"/>
              </a:lnSpc>
              <a:defRPr/>
            </a:pPr>
            <a:r>
              <a:rPr lang="zh-CN"/>
              <a:t>  </a:t>
            </a:r>
            <a:r>
              <a:rPr lang="en-US"/>
              <a:t> </a:t>
            </a:r>
            <a:r>
              <a:rPr lang="zh-CN"/>
              <a:t>- 视频处理：u2takey/ffmpeg-go，FFmpeg</a:t>
            </a:r>
            <a:endParaRPr lang="zh-CN"/>
          </a:p>
          <a:p>
            <a:pPr>
              <a:lnSpc>
                <a:spcPct val="130000"/>
              </a:lnSpc>
              <a:defRPr/>
            </a:pPr>
            <a:r>
              <a:rPr lang="zh-CN"/>
              <a:t> </a:t>
            </a:r>
            <a:r>
              <a:rPr lang="en-US"/>
              <a:t> </a:t>
            </a:r>
            <a:r>
              <a:rPr lang="zh-CN"/>
              <a:t> - 测试：stretchr/testify</a:t>
            </a:r>
            <a:endParaRPr lang="zh-CN"/>
          </a:p>
        </p:txBody>
      </p:sp>
      <p:grpSp>
        <p:nvGrpSpPr>
          <p:cNvPr id="7" name="组合 6"/>
          <p:cNvGrpSpPr/>
          <p:nvPr/>
        </p:nvGrpSpPr>
        <p:grpSpPr bwMode="auto">
          <a:xfrm>
            <a:off x="8213322" y="1106864"/>
            <a:ext cx="2700000" cy="540000"/>
            <a:chOff x="1380087" y="1497954"/>
            <a:chExt cx="2700000" cy="540000"/>
          </a:xfrm>
        </p:grpSpPr>
        <p:sp>
          <p:nvSpPr>
            <p:cNvPr id="8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技术选型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7673322" y="1106864"/>
            <a:ext cx="540000" cy="540000"/>
            <a:chOff x="840087" y="1497954"/>
            <a:chExt cx="540000" cy="540000"/>
          </a:xfrm>
        </p:grpSpPr>
        <p:sp>
          <p:nvSpPr>
            <p:cNvPr id="13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4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sp>
        <p:nvSpPr>
          <p:cNvPr id="19" name="矩形 18"/>
          <p:cNvSpPr/>
          <p:nvPr/>
        </p:nvSpPr>
        <p:spPr bwMode="auto">
          <a:xfrm>
            <a:off x="171450" y="1800774"/>
            <a:ext cx="5824855" cy="4883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defRPr/>
            </a:pPr>
            <a:endParaRPr lang="zh-CN"/>
          </a:p>
        </p:txBody>
      </p:sp>
      <p:sp>
        <p:nvSpPr>
          <p:cNvPr id="16" name="矩形 15"/>
          <p:cNvSpPr/>
          <p:nvPr/>
        </p:nvSpPr>
        <p:spPr bwMode="auto">
          <a:xfrm>
            <a:off x="6535419" y="1800774"/>
            <a:ext cx="5481320" cy="48837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 bwMode="auto">
          <a:xfrm>
            <a:off x="1095741" y="862804"/>
            <a:ext cx="2700000" cy="540000"/>
            <a:chOff x="1380087" y="1497954"/>
            <a:chExt cx="2700000" cy="540000"/>
          </a:xfrm>
        </p:grpSpPr>
        <p:sp>
          <p:nvSpPr>
            <p:cNvPr id="7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" name="坚持引培并重"/>
            <p:cNvSpPr txBox="1"/>
            <p:nvPr/>
          </p:nvSpPr>
          <p:spPr bwMode="auto">
            <a:xfrm>
              <a:off x="1695678" y="1567899"/>
              <a:ext cx="228436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系统架构设计</a:t>
              </a:r>
              <a:endParaRPr lang="zh-CN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555741" y="862804"/>
            <a:ext cx="540000" cy="540000"/>
            <a:chOff x="840087" y="1497954"/>
            <a:chExt cx="540000" cy="540000"/>
          </a:xfrm>
        </p:grpSpPr>
        <p:sp>
          <p:nvSpPr>
            <p:cNvPr id="10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1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  <p:sp>
        <p:nvSpPr>
          <p:cNvPr id="14" name="内容占位符 2"/>
          <p:cNvSpPr txBox="1"/>
          <p:nvPr/>
        </p:nvSpPr>
        <p:spPr bwMode="auto">
          <a:xfrm>
            <a:off x="17145" y="1493520"/>
            <a:ext cx="4624070" cy="481584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项目采用</a:t>
            </a:r>
            <a:r>
              <a:rPr lang="zh-CN" sz="1600">
                <a:latin typeface="微软雅黑"/>
                <a:ea typeface="微软雅黑"/>
              </a:rPr>
              <a:t>分布式</a:t>
            </a:r>
            <a:r>
              <a:rPr lang="en-US" sz="1600">
                <a:latin typeface="微软雅黑"/>
                <a:ea typeface="微软雅黑"/>
              </a:rPr>
              <a:t>微服务架构，分为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user、feed、publish、favorite、comment、relation、message</a:t>
            </a:r>
            <a:r>
              <a:rPr lang="en-US" sz="1600">
                <a:latin typeface="微软雅黑"/>
                <a:ea typeface="微软雅黑"/>
              </a:rPr>
              <a:t>七个模块。</a:t>
            </a:r>
            <a:r>
              <a:rPr lang="en-US" sz="1600">
                <a:latin typeface="微软雅黑"/>
                <a:ea typeface="微软雅黑"/>
              </a:rPr>
              <a:t>这些服务都会分别通过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etcd注册</a:t>
            </a:r>
            <a:r>
              <a:rPr lang="en-US" sz="1600">
                <a:latin typeface="微软雅黑"/>
                <a:ea typeface="微软雅黑"/>
              </a:rPr>
              <a:t>服务，供api服务调用</a:t>
            </a:r>
            <a:r>
              <a:rPr lang="zh-CN" sz="1600">
                <a:latin typeface="微软雅黑"/>
                <a:ea typeface="微软雅黑"/>
              </a:rPr>
              <a:t>。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api服务作为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微服务网关</a:t>
            </a:r>
            <a:r>
              <a:rPr lang="en-US" sz="1600">
                <a:latin typeface="微软雅黑"/>
                <a:ea typeface="微软雅黑"/>
              </a:rPr>
              <a:t>负责对外提供HTTP服务，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接受</a:t>
            </a:r>
            <a:r>
              <a:rPr lang="en-US" sz="1600">
                <a:latin typeface="微软雅黑"/>
                <a:ea typeface="微软雅黑"/>
              </a:rPr>
              <a:t>客户端的请求并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解析</a:t>
            </a:r>
            <a:r>
              <a:rPr lang="en-US" sz="1600">
                <a:latin typeface="微软雅黑"/>
                <a:ea typeface="微软雅黑"/>
              </a:rPr>
              <a:t>域名</a:t>
            </a:r>
            <a:r>
              <a:rPr lang="zh-CN" sz="1600">
                <a:latin typeface="微软雅黑"/>
                <a:ea typeface="微软雅黑"/>
              </a:rPr>
              <a:t>，</a:t>
            </a:r>
            <a:r>
              <a:rPr lang="en-US" sz="1600">
                <a:latin typeface="微软雅黑"/>
                <a:ea typeface="微软雅黑"/>
              </a:rPr>
              <a:t>并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调用</a:t>
            </a:r>
            <a:r>
              <a:rPr lang="en-US" sz="1600">
                <a:latin typeface="微软雅黑"/>
                <a:ea typeface="微软雅黑"/>
              </a:rPr>
              <a:t>相应的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RPC服务</a:t>
            </a:r>
            <a:r>
              <a:rPr lang="en-US" sz="1600">
                <a:latin typeface="微软雅黑"/>
                <a:ea typeface="微软雅黑"/>
              </a:rPr>
              <a:t>，将数据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返回给客户端</a:t>
            </a:r>
            <a:r>
              <a:rPr lang="en-US" sz="1600">
                <a:latin typeface="微软雅黑"/>
                <a:ea typeface="微软雅黑"/>
              </a:rPr>
              <a:t>；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user服务负责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用户的相关行为</a:t>
            </a:r>
            <a:r>
              <a:rPr lang="en-US" sz="1600">
                <a:latin typeface="微软雅黑"/>
                <a:ea typeface="微软雅黑"/>
              </a:rPr>
              <a:t>，包括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用户登录、注册、点赞、评论</a:t>
            </a:r>
            <a:r>
              <a:rPr lang="en-US" sz="1600">
                <a:latin typeface="微软雅黑"/>
                <a:ea typeface="微软雅黑"/>
              </a:rPr>
              <a:t>等社交功能；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feed服务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负责</a:t>
            </a:r>
            <a:r>
              <a:rPr lang="zh-CN" sz="1600">
                <a:solidFill>
                  <a:srgbClr val="FF0000"/>
                </a:solidFill>
                <a:latin typeface="微软雅黑"/>
                <a:ea typeface="微软雅黑"/>
              </a:rPr>
              <a:t>拉取展示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视频列表</a:t>
            </a:r>
            <a:r>
              <a:rPr lang="zh-CN" sz="1600">
                <a:latin typeface="微软雅黑"/>
                <a:ea typeface="微软雅黑"/>
              </a:rPr>
              <a:t>及相关</a:t>
            </a:r>
            <a:r>
              <a:rPr lang="en-US" sz="1600">
                <a:latin typeface="微软雅黑"/>
                <a:ea typeface="微软雅黑"/>
              </a:rPr>
              <a:t>信息；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publish服务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负责用户发布视频、查看发布视频列表</a:t>
            </a:r>
            <a:r>
              <a:rPr lang="en-US" sz="1600">
                <a:latin typeface="微软雅黑"/>
                <a:ea typeface="微软雅黑"/>
              </a:rPr>
              <a:t>等功能；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favorite、comment服务负责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点赞、评论</a:t>
            </a:r>
            <a:r>
              <a:rPr lang="en-US" sz="1600">
                <a:latin typeface="微软雅黑"/>
                <a:ea typeface="微软雅黑"/>
              </a:rPr>
              <a:t>等互动功能；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r>
              <a:rPr lang="en-US" sz="1600">
                <a:latin typeface="微软雅黑"/>
                <a:ea typeface="微软雅黑"/>
              </a:rPr>
              <a:t>relation、message服务负责</a:t>
            </a:r>
            <a:r>
              <a:rPr lang="en-US" sz="1600">
                <a:solidFill>
                  <a:srgbClr val="FF0000"/>
                </a:solidFill>
                <a:latin typeface="微软雅黑"/>
                <a:ea typeface="微软雅黑"/>
              </a:rPr>
              <a:t>关注、聊天</a:t>
            </a:r>
            <a:r>
              <a:rPr lang="en-US" sz="1600">
                <a:latin typeface="微软雅黑"/>
                <a:ea typeface="微软雅黑"/>
              </a:rPr>
              <a:t>等社交功能。</a:t>
            </a:r>
            <a:endParaRPr lang="en-US" sz="1600">
              <a:latin typeface="微软雅黑"/>
              <a:ea typeface="微软雅黑"/>
            </a:endParaRPr>
          </a:p>
          <a:p>
            <a:pPr marL="266700">
              <a:lnSpc>
                <a:spcPct val="130000"/>
              </a:lnSpc>
              <a:spcBef>
                <a:spcPts val="0"/>
              </a:spcBef>
              <a:buFont typeface="Wingdings"/>
              <a:buChar char="p"/>
              <a:defRPr/>
            </a:pPr>
            <a:endParaRPr lang="en-US" sz="1600">
              <a:latin typeface="微软雅黑"/>
              <a:ea typeface="微软雅黑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4878070" y="895985"/>
            <a:ext cx="7205345" cy="5340985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3" name="标题"/>
          <p:cNvGrpSpPr/>
          <p:nvPr/>
        </p:nvGrpSpPr>
        <p:grpSpPr bwMode="auto">
          <a:xfrm>
            <a:off x="462915" y="137795"/>
            <a:ext cx="2379345" cy="648477"/>
            <a:chOff x="462715" y="138029"/>
            <a:chExt cx="2623384" cy="795015"/>
          </a:xfrm>
        </p:grpSpPr>
        <p:cxnSp>
          <p:nvCxnSpPr>
            <p:cNvPr id="15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Strong Preparation"/>
            <p:cNvSpPr txBox="1"/>
            <p:nvPr/>
          </p:nvSpPr>
          <p:spPr bwMode="auto">
            <a:xfrm>
              <a:off x="462715" y="584279"/>
              <a:ext cx="2623384" cy="3487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implementation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2623384" cy="639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项目实现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7575550" y="6425565"/>
            <a:ext cx="2211070" cy="375285"/>
            <a:chOff x="1380087" y="1497954"/>
            <a:chExt cx="2700000" cy="540000"/>
          </a:xfrm>
        </p:grpSpPr>
        <p:sp>
          <p:nvSpPr>
            <p:cNvPr id="20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sz="1400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1" name="坚持引培并重"/>
            <p:cNvSpPr txBox="1"/>
            <p:nvPr/>
          </p:nvSpPr>
          <p:spPr bwMode="auto">
            <a:xfrm>
              <a:off x="1695678" y="1541379"/>
              <a:ext cx="2284368" cy="4851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1600" b="1">
                  <a:solidFill>
                    <a:schemeClr val="tx1"/>
                  </a:solidFill>
                  <a:latin typeface="Arial"/>
                  <a:ea typeface="微软雅黑"/>
                </a:rPr>
                <a:t>系统架构设计图</a:t>
              </a:r>
              <a:endParaRPr lang="zh-CN" sz="1600" b="1">
                <a:solidFill>
                  <a:schemeClr val="tx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2" name="组合 21"/>
          <p:cNvGrpSpPr/>
          <p:nvPr/>
        </p:nvGrpSpPr>
        <p:grpSpPr bwMode="auto">
          <a:xfrm>
            <a:off x="6992620" y="6425565"/>
            <a:ext cx="442595" cy="375285"/>
            <a:chOff x="840087" y="1497954"/>
            <a:chExt cx="540000" cy="540000"/>
          </a:xfrm>
        </p:grpSpPr>
        <p:sp>
          <p:nvSpPr>
            <p:cNvPr id="23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sz="1400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4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 sz="1400"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标题"/>
          <p:cNvGrpSpPr/>
          <p:nvPr/>
        </p:nvGrpSpPr>
        <p:grpSpPr bwMode="auto">
          <a:xfrm>
            <a:off x="462715" y="138029"/>
            <a:ext cx="2623384" cy="769151"/>
            <a:chOff x="462715" y="138029"/>
            <a:chExt cx="2623384" cy="769151"/>
          </a:xfrm>
        </p:grpSpPr>
        <p:cxnSp>
          <p:nvCxnSpPr>
            <p:cNvPr id="10" name="点缀线段"/>
            <p:cNvCxnSpPr>
              <a:cxnSpLocks/>
            </p:cNvCxnSpPr>
            <p:nvPr/>
          </p:nvCxnSpPr>
          <p:spPr bwMode="auto">
            <a:xfrm>
              <a:off x="540367" y="907180"/>
              <a:ext cx="2441372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trong Preparation"/>
            <p:cNvSpPr txBox="1"/>
            <p:nvPr/>
          </p:nvSpPr>
          <p:spPr bwMode="auto">
            <a:xfrm>
              <a:off x="462715" y="584279"/>
              <a:ext cx="2623384" cy="284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  <a:defRPr/>
              </a:pPr>
              <a:r>
                <a:rPr lang="en-US" sz="1050">
                  <a:solidFill>
                    <a:prstClr val="white">
                      <a:lumMod val="50000"/>
                    </a:prstClr>
                  </a:solidFill>
                  <a:latin typeface="Arial"/>
                  <a:ea typeface="微软雅黑"/>
                </a:rPr>
                <a:t>implementation of project</a:t>
              </a:r>
              <a:endParaRPr lang="en-US" sz="1050">
                <a:solidFill>
                  <a:prstClr val="white">
                    <a:lumMod val="50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基础扎实"/>
            <p:cNvSpPr txBox="1"/>
            <p:nvPr/>
          </p:nvSpPr>
          <p:spPr bwMode="auto">
            <a:xfrm>
              <a:off x="462715" y="138029"/>
              <a:ext cx="2623384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 defTabSz="457200">
                <a:defRPr/>
              </a:pPr>
              <a:r>
                <a:rPr lang="zh-CN" sz="2800" b="1">
                  <a:solidFill>
                    <a:schemeClr val="accent1"/>
                  </a:solidFill>
                  <a:latin typeface="Arial"/>
                  <a:ea typeface="微软雅黑"/>
                </a:rPr>
                <a:t>项目实现</a:t>
              </a:r>
              <a:endParaRPr lang="zh-CN" sz="28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7" name="文本框 16"/>
          <p:cNvSpPr txBox="1"/>
          <p:nvPr/>
        </p:nvSpPr>
        <p:spPr bwMode="auto">
          <a:xfrm>
            <a:off x="3719829" y="118744"/>
            <a:ext cx="5398219" cy="68627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t">
            <a:spAutoFit/>
          </a:bodyPr>
          <a:p>
            <a:pPr marL="261850" indent="-261850">
              <a:buFont typeface="Arial"/>
              <a:buChar char="•"/>
              <a:defRPr/>
            </a:pPr>
            <a:r>
              <a:rPr lang="zh-CN" sz="1600"/>
              <a:t>cmd - 项目主要的应用程序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api - 微服务网关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comment - 评论模块实现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favorite - 点赞模块实现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feed - 视频流模块实现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message - 消息模块实现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publish - 视频上传模块实现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relation - 关系模块实现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user - 用户模块实现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configs - 配置文件夹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docs - 设计和用户文档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idl - idl 文件夹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internal - 私有应用程序代码库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bound 主机信息相关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conf 配置文件相关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lock 锁操作相关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errren 错误枚举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middleware 中间件相关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model 通用结构体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repo 数据库操作封装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sources 数据源操作封装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tracer 链路追踪相关</a:t>
            </a:r>
            <a:endParaRPr lang="zh-CN" sz="1600"/>
          </a:p>
          <a:p>
            <a:pPr marL="719050" lvl="1" indent="-261850">
              <a:buFont typeface="Arial"/>
              <a:buChar char="•"/>
              <a:defRPr/>
            </a:pPr>
            <a:r>
              <a:rPr lang="zh-CN" sz="1600"/>
              <a:t>utils 工具包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kitex_gen - kitex 生成代码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pkg - 外部应用程序可以使用的库代码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test - 外部测试应用程序和测试数据</a:t>
            </a:r>
            <a:endParaRPr lang="zh-CN" sz="1600"/>
          </a:p>
          <a:p>
            <a:pPr marL="261850" indent="-261850">
              <a:buFont typeface="Arial"/>
              <a:buChar char="•"/>
              <a:defRPr/>
            </a:pPr>
            <a:r>
              <a:rPr lang="zh-CN" sz="1600"/>
              <a:t>web - 静态资源目录</a:t>
            </a:r>
            <a:endParaRPr lang="zh-CN" sz="1600"/>
          </a:p>
        </p:txBody>
      </p:sp>
      <p:grpSp>
        <p:nvGrpSpPr>
          <p:cNvPr id="20" name="组合 19"/>
          <p:cNvGrpSpPr/>
          <p:nvPr/>
        </p:nvGrpSpPr>
        <p:grpSpPr bwMode="auto">
          <a:xfrm>
            <a:off x="908917" y="1155124"/>
            <a:ext cx="2700000" cy="540000"/>
            <a:chOff x="1380087" y="1497954"/>
            <a:chExt cx="2700000" cy="540000"/>
          </a:xfrm>
        </p:grpSpPr>
        <p:sp>
          <p:nvSpPr>
            <p:cNvPr id="21" name="色块"/>
            <p:cNvSpPr>
              <a:spLocks noChangeAspect="1"/>
            </p:cNvSpPr>
            <p:nvPr/>
          </p:nvSpPr>
          <p:spPr bwMode="auto">
            <a:xfrm>
              <a:off x="1380087" y="1497954"/>
              <a:ext cx="2700000" cy="54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2" name="坚持引培并重"/>
            <p:cNvSpPr txBox="1"/>
            <p:nvPr/>
          </p:nvSpPr>
          <p:spPr bwMode="auto">
            <a:xfrm>
              <a:off x="1695678" y="1567899"/>
              <a:ext cx="2068818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defTabSz="457200">
                <a:defRPr/>
              </a:pPr>
              <a:r>
                <a:rPr lang="zh-CN" sz="2000" b="1">
                  <a:solidFill>
                    <a:schemeClr val="accent1"/>
                  </a:solidFill>
                  <a:latin typeface="Arial"/>
                  <a:ea typeface="微软雅黑"/>
                </a:rPr>
                <a:t>项目目录结构</a:t>
              </a:r>
              <a:endParaRPr lang="en-US" sz="2000" b="1">
                <a:solidFill>
                  <a:schemeClr val="accent1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23" name="组合 22"/>
          <p:cNvGrpSpPr/>
          <p:nvPr/>
        </p:nvGrpSpPr>
        <p:grpSpPr bwMode="auto">
          <a:xfrm>
            <a:off x="368917" y="1155124"/>
            <a:ext cx="540000" cy="540000"/>
            <a:chOff x="840087" y="1497954"/>
            <a:chExt cx="540000" cy="540000"/>
          </a:xfrm>
        </p:grpSpPr>
        <p:sp>
          <p:nvSpPr>
            <p:cNvPr id="24" name="色块"/>
            <p:cNvSpPr>
              <a:spLocks noChangeAspect="1"/>
            </p:cNvSpPr>
            <p:nvPr/>
          </p:nvSpPr>
          <p:spPr bwMode="auto">
            <a:xfrm>
              <a:off x="840087" y="1497954"/>
              <a:ext cx="540000" cy="54000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>
              <a:outerShdw blurRad="190500" sx="104000" sy="104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>
                <a:solidFill>
                  <a:prstClr val="white">
                    <a:lumMod val="6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书5"/>
            <p:cNvSpPr>
              <a:spLocks noChangeAspect="1"/>
            </p:cNvSpPr>
            <p:nvPr/>
          </p:nvSpPr>
          <p:spPr bwMode="auto">
            <a:xfrm>
              <a:off x="948604" y="1617071"/>
              <a:ext cx="322967" cy="301767"/>
            </a:xfrm>
            <a:custGeom>
              <a:avLst/>
              <a:gdLst>
                <a:gd name="connsiteX0" fmla="*/ 294332 w 581408"/>
                <a:gd name="connsiteY0" fmla="*/ 328286 h 543245"/>
                <a:gd name="connsiteX1" fmla="*/ 287155 w 581408"/>
                <a:gd name="connsiteY1" fmla="*/ 338319 h 543245"/>
                <a:gd name="connsiteX2" fmla="*/ 268495 w 581408"/>
                <a:gd name="connsiteY2" fmla="*/ 411414 h 543245"/>
                <a:gd name="connsiteX3" fmla="*/ 290026 w 581408"/>
                <a:gd name="connsiteY3" fmla="*/ 427180 h 543245"/>
                <a:gd name="connsiteX4" fmla="*/ 357489 w 581408"/>
                <a:gd name="connsiteY4" fmla="*/ 388482 h 543245"/>
                <a:gd name="connsiteX5" fmla="*/ 363230 w 581408"/>
                <a:gd name="connsiteY5" fmla="*/ 381316 h 543245"/>
                <a:gd name="connsiteX6" fmla="*/ 325910 w 581408"/>
                <a:gd name="connsiteY6" fmla="*/ 387049 h 543245"/>
                <a:gd name="connsiteX7" fmla="*/ 325910 w 581408"/>
                <a:gd name="connsiteY7" fmla="*/ 356951 h 543245"/>
                <a:gd name="connsiteX8" fmla="*/ 298638 w 581408"/>
                <a:gd name="connsiteY8" fmla="*/ 368417 h 543245"/>
                <a:gd name="connsiteX9" fmla="*/ 498156 w 581408"/>
                <a:gd name="connsiteY9" fmla="*/ 57402 h 543245"/>
                <a:gd name="connsiteX10" fmla="*/ 479496 w 581408"/>
                <a:gd name="connsiteY10" fmla="*/ 84634 h 543245"/>
                <a:gd name="connsiteX11" fmla="*/ 534040 w 581408"/>
                <a:gd name="connsiteY11" fmla="*/ 123331 h 543245"/>
                <a:gd name="connsiteX12" fmla="*/ 552700 w 581408"/>
                <a:gd name="connsiteY12" fmla="*/ 96100 h 543245"/>
                <a:gd name="connsiteX13" fmla="*/ 493850 w 581408"/>
                <a:gd name="connsiteY13" fmla="*/ 28737 h 543245"/>
                <a:gd name="connsiteX14" fmla="*/ 581408 w 581408"/>
                <a:gd name="connsiteY14" fmla="*/ 90367 h 543245"/>
                <a:gd name="connsiteX15" fmla="*/ 528299 w 581408"/>
                <a:gd name="connsiteY15" fmla="*/ 164896 h 543245"/>
                <a:gd name="connsiteX16" fmla="*/ 363230 w 581408"/>
                <a:gd name="connsiteY16" fmla="*/ 397082 h 543245"/>
                <a:gd name="connsiteX17" fmla="*/ 245529 w 581408"/>
                <a:gd name="connsiteY17" fmla="*/ 463011 h 543245"/>
                <a:gd name="connsiteX18" fmla="*/ 278543 w 581408"/>
                <a:gd name="connsiteY18" fmla="*/ 334019 h 543245"/>
                <a:gd name="connsiteX19" fmla="*/ 400550 w 581408"/>
                <a:gd name="connsiteY19" fmla="*/ 160596 h 543245"/>
                <a:gd name="connsiteX20" fmla="*/ 440741 w 581408"/>
                <a:gd name="connsiteY20" fmla="*/ 103266 h 543245"/>
                <a:gd name="connsiteX21" fmla="*/ 0 w 581408"/>
                <a:gd name="connsiteY21" fmla="*/ 0 h 543245"/>
                <a:gd name="connsiteX22" fmla="*/ 399045 w 581408"/>
                <a:gd name="connsiteY22" fmla="*/ 0 h 543245"/>
                <a:gd name="connsiteX23" fmla="*/ 399045 w 581408"/>
                <a:gd name="connsiteY23" fmla="*/ 24367 h 543245"/>
                <a:gd name="connsiteX24" fmla="*/ 24402 w 581408"/>
                <a:gd name="connsiteY24" fmla="*/ 24367 h 543245"/>
                <a:gd name="connsiteX25" fmla="*/ 24402 w 581408"/>
                <a:gd name="connsiteY25" fmla="*/ 31534 h 543245"/>
                <a:gd name="connsiteX26" fmla="*/ 386126 w 581408"/>
                <a:gd name="connsiteY26" fmla="*/ 31534 h 543245"/>
                <a:gd name="connsiteX27" fmla="*/ 386126 w 581408"/>
                <a:gd name="connsiteY27" fmla="*/ 34401 h 543245"/>
                <a:gd name="connsiteX28" fmla="*/ 24402 w 581408"/>
                <a:gd name="connsiteY28" fmla="*/ 34401 h 543245"/>
                <a:gd name="connsiteX29" fmla="*/ 24402 w 581408"/>
                <a:gd name="connsiteY29" fmla="*/ 41568 h 543245"/>
                <a:gd name="connsiteX30" fmla="*/ 387561 w 581408"/>
                <a:gd name="connsiteY30" fmla="*/ 41568 h 543245"/>
                <a:gd name="connsiteX31" fmla="*/ 387561 w 581408"/>
                <a:gd name="connsiteY31" fmla="*/ 44434 h 543245"/>
                <a:gd name="connsiteX32" fmla="*/ 24402 w 581408"/>
                <a:gd name="connsiteY32" fmla="*/ 44434 h 543245"/>
                <a:gd name="connsiteX33" fmla="*/ 24402 w 581408"/>
                <a:gd name="connsiteY33" fmla="*/ 53035 h 543245"/>
                <a:gd name="connsiteX34" fmla="*/ 387561 w 581408"/>
                <a:gd name="connsiteY34" fmla="*/ 53035 h 543245"/>
                <a:gd name="connsiteX35" fmla="*/ 387561 w 581408"/>
                <a:gd name="connsiteY35" fmla="*/ 57335 h 543245"/>
                <a:gd name="connsiteX36" fmla="*/ 24402 w 581408"/>
                <a:gd name="connsiteY36" fmla="*/ 57335 h 543245"/>
                <a:gd name="connsiteX37" fmla="*/ 24402 w 581408"/>
                <a:gd name="connsiteY37" fmla="*/ 64502 h 543245"/>
                <a:gd name="connsiteX38" fmla="*/ 387561 w 581408"/>
                <a:gd name="connsiteY38" fmla="*/ 64502 h 543245"/>
                <a:gd name="connsiteX39" fmla="*/ 387561 w 581408"/>
                <a:gd name="connsiteY39" fmla="*/ 67368 h 543245"/>
                <a:gd name="connsiteX40" fmla="*/ 24402 w 581408"/>
                <a:gd name="connsiteY40" fmla="*/ 67368 h 543245"/>
                <a:gd name="connsiteX41" fmla="*/ 24402 w 581408"/>
                <a:gd name="connsiteY41" fmla="*/ 74535 h 543245"/>
                <a:gd name="connsiteX42" fmla="*/ 387561 w 581408"/>
                <a:gd name="connsiteY42" fmla="*/ 74535 h 543245"/>
                <a:gd name="connsiteX43" fmla="*/ 387561 w 581408"/>
                <a:gd name="connsiteY43" fmla="*/ 77402 h 543245"/>
                <a:gd name="connsiteX44" fmla="*/ 24402 w 581408"/>
                <a:gd name="connsiteY44" fmla="*/ 77402 h 543245"/>
                <a:gd name="connsiteX45" fmla="*/ 24402 w 581408"/>
                <a:gd name="connsiteY45" fmla="*/ 84569 h 543245"/>
                <a:gd name="connsiteX46" fmla="*/ 400480 w 581408"/>
                <a:gd name="connsiteY46" fmla="*/ 84569 h 543245"/>
                <a:gd name="connsiteX47" fmla="*/ 400480 w 581408"/>
                <a:gd name="connsiteY47" fmla="*/ 139036 h 543245"/>
                <a:gd name="connsiteX48" fmla="*/ 268422 w 581408"/>
                <a:gd name="connsiteY48" fmla="*/ 326807 h 543245"/>
                <a:gd name="connsiteX49" fmla="*/ 266987 w 581408"/>
                <a:gd name="connsiteY49" fmla="*/ 328241 h 543245"/>
                <a:gd name="connsiteX50" fmla="*/ 265551 w 581408"/>
                <a:gd name="connsiteY50" fmla="*/ 331107 h 543245"/>
                <a:gd name="connsiteX51" fmla="*/ 233972 w 581408"/>
                <a:gd name="connsiteY51" fmla="*/ 460110 h 543245"/>
                <a:gd name="connsiteX52" fmla="*/ 226795 w 581408"/>
                <a:gd name="connsiteY52" fmla="*/ 488777 h 543245"/>
                <a:gd name="connsiteX53" fmla="*/ 252633 w 581408"/>
                <a:gd name="connsiteY53" fmla="*/ 474444 h 543245"/>
                <a:gd name="connsiteX54" fmla="*/ 370336 w 581408"/>
                <a:gd name="connsiteY54" fmla="*/ 407076 h 543245"/>
                <a:gd name="connsiteX55" fmla="*/ 371772 w 581408"/>
                <a:gd name="connsiteY55" fmla="*/ 405642 h 543245"/>
                <a:gd name="connsiteX56" fmla="*/ 374643 w 581408"/>
                <a:gd name="connsiteY56" fmla="*/ 404209 h 543245"/>
                <a:gd name="connsiteX57" fmla="*/ 400480 w 581408"/>
                <a:gd name="connsiteY57" fmla="*/ 365508 h 543245"/>
                <a:gd name="connsiteX58" fmla="*/ 400480 w 581408"/>
                <a:gd name="connsiteY58" fmla="*/ 543245 h 543245"/>
                <a:gd name="connsiteX59" fmla="*/ 0 w 581408"/>
                <a:gd name="connsiteY59" fmla="*/ 543245 h 543245"/>
                <a:gd name="connsiteX60" fmla="*/ 0 w 581408"/>
                <a:gd name="connsiteY60" fmla="*/ 84569 h 543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81408" h="543245" fill="norm" stroke="1" extrusionOk="0">
                  <a:moveTo>
                    <a:pt x="294332" y="328286"/>
                  </a:moveTo>
                  <a:lnTo>
                    <a:pt x="287155" y="338319"/>
                  </a:lnTo>
                  <a:lnTo>
                    <a:pt x="268495" y="411414"/>
                  </a:lnTo>
                  <a:lnTo>
                    <a:pt x="290026" y="427180"/>
                  </a:lnTo>
                  <a:lnTo>
                    <a:pt x="357489" y="388482"/>
                  </a:lnTo>
                  <a:lnTo>
                    <a:pt x="363230" y="381316"/>
                  </a:lnTo>
                  <a:lnTo>
                    <a:pt x="325910" y="387049"/>
                  </a:lnTo>
                  <a:lnTo>
                    <a:pt x="325910" y="356951"/>
                  </a:lnTo>
                  <a:lnTo>
                    <a:pt x="298638" y="368417"/>
                  </a:lnTo>
                  <a:close/>
                  <a:moveTo>
                    <a:pt x="498156" y="57402"/>
                  </a:moveTo>
                  <a:lnTo>
                    <a:pt x="479496" y="84634"/>
                  </a:lnTo>
                  <a:lnTo>
                    <a:pt x="534040" y="123331"/>
                  </a:lnTo>
                  <a:lnTo>
                    <a:pt x="552700" y="96100"/>
                  </a:lnTo>
                  <a:close/>
                  <a:moveTo>
                    <a:pt x="493850" y="28737"/>
                  </a:moveTo>
                  <a:lnTo>
                    <a:pt x="581408" y="90367"/>
                  </a:lnTo>
                  <a:lnTo>
                    <a:pt x="528299" y="164896"/>
                  </a:lnTo>
                  <a:lnTo>
                    <a:pt x="363230" y="397082"/>
                  </a:lnTo>
                  <a:lnTo>
                    <a:pt x="245529" y="463011"/>
                  </a:lnTo>
                  <a:lnTo>
                    <a:pt x="278543" y="334019"/>
                  </a:lnTo>
                  <a:lnTo>
                    <a:pt x="400550" y="160596"/>
                  </a:lnTo>
                  <a:lnTo>
                    <a:pt x="440741" y="103266"/>
                  </a:lnTo>
                  <a:close/>
                  <a:moveTo>
                    <a:pt x="0" y="0"/>
                  </a:moveTo>
                  <a:lnTo>
                    <a:pt x="399045" y="0"/>
                  </a:lnTo>
                  <a:lnTo>
                    <a:pt x="399045" y="24367"/>
                  </a:lnTo>
                  <a:lnTo>
                    <a:pt x="24402" y="24367"/>
                  </a:lnTo>
                  <a:lnTo>
                    <a:pt x="24402" y="31534"/>
                  </a:lnTo>
                  <a:lnTo>
                    <a:pt x="386126" y="31534"/>
                  </a:lnTo>
                  <a:lnTo>
                    <a:pt x="386126" y="34401"/>
                  </a:lnTo>
                  <a:lnTo>
                    <a:pt x="24402" y="34401"/>
                  </a:lnTo>
                  <a:lnTo>
                    <a:pt x="24402" y="41568"/>
                  </a:lnTo>
                  <a:lnTo>
                    <a:pt x="387561" y="41568"/>
                  </a:lnTo>
                  <a:lnTo>
                    <a:pt x="387561" y="44434"/>
                  </a:lnTo>
                  <a:lnTo>
                    <a:pt x="24402" y="44434"/>
                  </a:lnTo>
                  <a:lnTo>
                    <a:pt x="24402" y="53035"/>
                  </a:lnTo>
                  <a:lnTo>
                    <a:pt x="387561" y="53035"/>
                  </a:lnTo>
                  <a:lnTo>
                    <a:pt x="387561" y="57335"/>
                  </a:lnTo>
                  <a:lnTo>
                    <a:pt x="24402" y="57335"/>
                  </a:lnTo>
                  <a:lnTo>
                    <a:pt x="24402" y="64502"/>
                  </a:lnTo>
                  <a:lnTo>
                    <a:pt x="387561" y="64502"/>
                  </a:lnTo>
                  <a:lnTo>
                    <a:pt x="387561" y="67368"/>
                  </a:lnTo>
                  <a:lnTo>
                    <a:pt x="24402" y="67368"/>
                  </a:lnTo>
                  <a:lnTo>
                    <a:pt x="24402" y="74535"/>
                  </a:lnTo>
                  <a:lnTo>
                    <a:pt x="387561" y="74535"/>
                  </a:lnTo>
                  <a:lnTo>
                    <a:pt x="387561" y="77402"/>
                  </a:lnTo>
                  <a:lnTo>
                    <a:pt x="24402" y="77402"/>
                  </a:lnTo>
                  <a:lnTo>
                    <a:pt x="24402" y="84569"/>
                  </a:lnTo>
                  <a:lnTo>
                    <a:pt x="400480" y="84569"/>
                  </a:lnTo>
                  <a:lnTo>
                    <a:pt x="400480" y="139036"/>
                  </a:lnTo>
                  <a:lnTo>
                    <a:pt x="268422" y="326807"/>
                  </a:lnTo>
                  <a:lnTo>
                    <a:pt x="266987" y="328241"/>
                  </a:lnTo>
                  <a:lnTo>
                    <a:pt x="265551" y="331107"/>
                  </a:lnTo>
                  <a:lnTo>
                    <a:pt x="233972" y="460110"/>
                  </a:lnTo>
                  <a:lnTo>
                    <a:pt x="226795" y="488777"/>
                  </a:lnTo>
                  <a:lnTo>
                    <a:pt x="252633" y="474444"/>
                  </a:lnTo>
                  <a:lnTo>
                    <a:pt x="370336" y="407076"/>
                  </a:lnTo>
                  <a:lnTo>
                    <a:pt x="371772" y="405642"/>
                  </a:lnTo>
                  <a:lnTo>
                    <a:pt x="374643" y="404209"/>
                  </a:lnTo>
                  <a:lnTo>
                    <a:pt x="400480" y="365508"/>
                  </a:lnTo>
                  <a:lnTo>
                    <a:pt x="400480" y="543245"/>
                  </a:lnTo>
                  <a:lnTo>
                    <a:pt x="0" y="543245"/>
                  </a:lnTo>
                  <a:lnTo>
                    <a:pt x="0" y="8456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p>
              <a:pPr>
                <a:defRPr/>
              </a:pPr>
              <a:endParaRPr lang="zh-CN">
                <a:latin typeface="Arial"/>
                <a:ea typeface="微软雅黑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94_Office 主题">
  <a:themeElements>
    <a:clrScheme name="扁平化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045C9"/>
      </a:accent1>
      <a:accent2>
        <a:srgbClr val="E74C3C"/>
      </a:accent2>
      <a:accent3>
        <a:srgbClr val="00B050"/>
      </a:accent3>
      <a:accent4>
        <a:srgbClr val="E67E22"/>
      </a:accent4>
      <a:accent5>
        <a:srgbClr val="9B59B6"/>
      </a:accent5>
      <a:accent6>
        <a:srgbClr val="1ABC9C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prstGeom prst="rect">
          <a:avLst/>
        </a:prstGeom>
        <a:ln>
          <a:noFill/>
        </a:ln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ONLYOFFICE/7.3.0.184</Application>
  <DocSecurity>0</DocSecurity>
  <PresentationFormat>宽屏</PresentationFormat>
  <Paragraphs>0</Paragraphs>
  <Slides>18</Slides>
  <Notes>18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Manager>航空学院</Manager>
  <Company>西北工业大学</Company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抖音项目服务器—高性能分布式优化版</dc:title>
  <dc:subject/>
  <dc:creator/>
  <cp:keywords/>
  <dc:description/>
  <dc:identifier/>
  <dc:language/>
  <cp:lastModifiedBy/>
  <cp:revision>2256</cp:revision>
  <dcterms:created xsi:type="dcterms:W3CDTF">2016-12-24T01:42:00Z</dcterms:created>
  <dcterms:modified xsi:type="dcterms:W3CDTF">2023-03-09T07:53:42Z</dcterms:modified>
  <cp:category>合作QQ：243001978</cp:category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D3D910235F864986A656D6025BB06591</vt:lpwstr>
  </property>
  <property fmtid="{D5CDD505-2E9C-101B-9397-08002B2CF9AE}" pid="3" name="KSOProductBuildVer">
    <vt:lpwstr>2052-11.1.0.12763</vt:lpwstr>
  </property>
</Properties>
</file>